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6"/>
  </p:notesMasterIdLst>
  <p:handoutMasterIdLst>
    <p:handoutMasterId r:id="rId47"/>
  </p:handoutMasterIdLst>
  <p:sldIdLst>
    <p:sldId id="349" r:id="rId3"/>
    <p:sldId id="292" r:id="rId4"/>
    <p:sldId id="343" r:id="rId5"/>
    <p:sldId id="302" r:id="rId6"/>
    <p:sldId id="303" r:id="rId7"/>
    <p:sldId id="279" r:id="rId8"/>
    <p:sldId id="281" r:id="rId9"/>
    <p:sldId id="296" r:id="rId10"/>
    <p:sldId id="265" r:id="rId11"/>
    <p:sldId id="297" r:id="rId12"/>
    <p:sldId id="309" r:id="rId13"/>
    <p:sldId id="310" r:id="rId14"/>
    <p:sldId id="285" r:id="rId15"/>
    <p:sldId id="286" r:id="rId16"/>
    <p:sldId id="287" r:id="rId17"/>
    <p:sldId id="312" r:id="rId18"/>
    <p:sldId id="311" r:id="rId19"/>
    <p:sldId id="330" r:id="rId20"/>
    <p:sldId id="316" r:id="rId21"/>
    <p:sldId id="313" r:id="rId22"/>
    <p:sldId id="344" r:id="rId23"/>
    <p:sldId id="345" r:id="rId24"/>
    <p:sldId id="347" r:id="rId25"/>
    <p:sldId id="346" r:id="rId26"/>
    <p:sldId id="348" r:id="rId27"/>
    <p:sldId id="341" r:id="rId28"/>
    <p:sldId id="342" r:id="rId29"/>
    <p:sldId id="350" r:id="rId30"/>
    <p:sldId id="263" r:id="rId31"/>
    <p:sldId id="318" r:id="rId32"/>
    <p:sldId id="331" r:id="rId33"/>
    <p:sldId id="332" r:id="rId34"/>
    <p:sldId id="333" r:id="rId35"/>
    <p:sldId id="334" r:id="rId36"/>
    <p:sldId id="337" r:id="rId37"/>
    <p:sldId id="338" r:id="rId38"/>
    <p:sldId id="339" r:id="rId39"/>
    <p:sldId id="340" r:id="rId40"/>
    <p:sldId id="324" r:id="rId41"/>
    <p:sldId id="317" r:id="rId42"/>
    <p:sldId id="325" r:id="rId43"/>
    <p:sldId id="323" r:id="rId44"/>
    <p:sldId id="32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501" autoAdjust="0"/>
    <p:restoredTop sz="99857" autoAdjust="0"/>
  </p:normalViewPr>
  <p:slideViewPr>
    <p:cSldViewPr snapToGrid="0">
      <p:cViewPr varScale="1">
        <p:scale>
          <a:sx n="93" d="100"/>
          <a:sy n="93" d="100"/>
        </p:scale>
        <p:origin x="-1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10/17/2014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10/17/2014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10/17/2014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4840"/>
            <a:ext cx="9486900" cy="1268294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tx2"/>
                </a:solidFill>
              </a:rPr>
              <a:t>      中</a:t>
            </a:r>
            <a:r>
              <a:rPr lang="zh-CN" altLang="en-US" b="1" dirty="0">
                <a:solidFill>
                  <a:schemeClr val="tx2"/>
                </a:solidFill>
              </a:rPr>
              <a:t>文</a:t>
            </a:r>
            <a:r>
              <a:rPr lang="zh-CN" altLang="en-US" b="1" dirty="0" smtClean="0">
                <a:solidFill>
                  <a:schemeClr val="tx2"/>
                </a:solidFill>
              </a:rPr>
              <a:t>教学与教育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3038" y="2616200"/>
            <a:ext cx="7940574" cy="38989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			</a:t>
            </a:r>
          </a:p>
          <a:p>
            <a:r>
              <a:rPr lang="en-US" altLang="zh-CN" sz="2800" b="1" dirty="0">
                <a:solidFill>
                  <a:schemeClr val="tx2"/>
                </a:solidFill>
              </a:rPr>
              <a:t>	</a:t>
            </a:r>
            <a:r>
              <a:rPr lang="en-US" altLang="zh-CN" sz="2800" b="1" dirty="0" smtClean="0">
                <a:solidFill>
                  <a:schemeClr val="tx2"/>
                </a:solidFill>
              </a:rPr>
              <a:t>		</a:t>
            </a:r>
            <a:r>
              <a:rPr lang="zh-CN" altLang="en-US" sz="4000" b="1" dirty="0" smtClean="0">
                <a:solidFill>
                  <a:schemeClr val="tx2"/>
                </a:solidFill>
              </a:rPr>
              <a:t>姒玉明</a:t>
            </a:r>
            <a:endParaRPr lang="en-US" altLang="zh-CN" sz="4000" b="1" dirty="0" smtClean="0">
              <a:solidFill>
                <a:schemeClr val="tx2"/>
              </a:solidFill>
            </a:endParaRPr>
          </a:p>
          <a:p>
            <a:endParaRPr lang="en-US" sz="2800" b="1" dirty="0">
              <a:solidFill>
                <a:schemeClr val="tx2"/>
              </a:solidFill>
            </a:endParaRPr>
          </a:p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www.holisticedu.us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30346"/>
            <a:ext cx="10133012" cy="3100139"/>
          </a:xfrm>
        </p:spPr>
        <p:txBody>
          <a:bodyPr>
            <a:normAutofit/>
          </a:bodyPr>
          <a:lstStyle/>
          <a:p>
            <a: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			</a:t>
            </a:r>
            <a:b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</a:br>
            <a: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			</a:t>
            </a:r>
            <a:endParaRPr lang="en-US" sz="7200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" name="课文朗读-画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90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415" y="196770"/>
            <a:ext cx="11193759" cy="64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255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346" y="185194"/>
            <a:ext cx="10771402" cy="64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567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9191" y="0"/>
            <a:ext cx="8673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396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445" y="189579"/>
            <a:ext cx="9724422" cy="63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516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7837" y="171450"/>
            <a:ext cx="86963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7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625" y="52387"/>
            <a:ext cx="105727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61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8387" y="47625"/>
            <a:ext cx="75152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90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0650" y="28575"/>
            <a:ext cx="94107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93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812" y="257175"/>
            <a:ext cx="833437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038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5765" y="0"/>
            <a:ext cx="524046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6592" y="71204"/>
            <a:ext cx="7905265" cy="66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921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1796" y="1376574"/>
            <a:ext cx="4610564" cy="39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81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010" y="1551008"/>
            <a:ext cx="6651540" cy="37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33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_06_st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21752" y="540441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9337" y="162046"/>
            <a:ext cx="620403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 smtClean="0">
                <a:solidFill>
                  <a:schemeClr val="tx2"/>
                </a:solidFill>
              </a:rPr>
              <a:t>       星</a:t>
            </a:r>
            <a:r>
              <a:rPr lang="zh-CN" altLang="en-US" sz="5400" b="1" dirty="0">
                <a:solidFill>
                  <a:schemeClr val="tx2"/>
                </a:solidFill>
              </a:rPr>
              <a:t>星</a:t>
            </a:r>
            <a:r>
              <a:rPr lang="zh-CN" altLang="en-US" sz="5400" dirty="0">
                <a:solidFill>
                  <a:schemeClr val="tx2"/>
                </a:solidFill>
              </a:rPr>
              <a:t/>
            </a:r>
            <a:br>
              <a:rPr lang="zh-CN" altLang="en-US" sz="5400" dirty="0">
                <a:solidFill>
                  <a:schemeClr val="tx2"/>
                </a:solidFill>
              </a:rPr>
            </a:br>
            <a:r>
              <a:rPr lang="zh-CN" altLang="en-US" sz="5400" dirty="0">
                <a:solidFill>
                  <a:schemeClr val="tx2"/>
                </a:solidFill>
              </a:rPr>
              <a:t/>
            </a:r>
            <a:br>
              <a:rPr lang="zh-CN" altLang="en-US" sz="5400" dirty="0">
                <a:solidFill>
                  <a:schemeClr val="tx2"/>
                </a:solidFill>
              </a:rPr>
            </a:br>
            <a:r>
              <a:rPr lang="zh-CN" altLang="en-US" sz="5400" dirty="0">
                <a:solidFill>
                  <a:schemeClr val="tx2"/>
                </a:solidFill>
              </a:rPr>
              <a:t>小星星，亮晶晶，</a:t>
            </a:r>
            <a:br>
              <a:rPr lang="zh-CN" altLang="en-US" sz="5400" dirty="0">
                <a:solidFill>
                  <a:schemeClr val="tx2"/>
                </a:solidFill>
              </a:rPr>
            </a:br>
            <a:r>
              <a:rPr lang="zh-CN" altLang="en-US" sz="5400" dirty="0">
                <a:solidFill>
                  <a:schemeClr val="tx2"/>
                </a:solidFill>
              </a:rPr>
              <a:t>好像猫儿眨眼睛。</a:t>
            </a:r>
            <a:br>
              <a:rPr lang="zh-CN" altLang="en-US" sz="5400" dirty="0">
                <a:solidFill>
                  <a:schemeClr val="tx2"/>
                </a:solidFill>
              </a:rPr>
            </a:br>
            <a:r>
              <a:rPr lang="zh-CN" altLang="en-US" sz="5400" dirty="0">
                <a:solidFill>
                  <a:schemeClr val="tx2"/>
                </a:solidFill>
              </a:rPr>
              <a:t>东一个，西一个，</a:t>
            </a:r>
            <a:br>
              <a:rPr lang="zh-CN" altLang="en-US" sz="5400" dirty="0">
                <a:solidFill>
                  <a:schemeClr val="tx2"/>
                </a:solidFill>
              </a:rPr>
            </a:br>
            <a:r>
              <a:rPr lang="zh-CN" altLang="en-US" sz="5400" dirty="0">
                <a:solidFill>
                  <a:schemeClr val="tx2"/>
                </a:solidFill>
              </a:rPr>
              <a:t>东南西北数不清。</a:t>
            </a:r>
            <a:endParaRPr 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2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3920" y="39045"/>
            <a:ext cx="2536725" cy="3473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4979" y="39044"/>
            <a:ext cx="2599879" cy="3473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3920" y="3527291"/>
            <a:ext cx="2536725" cy="330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4979" y="3527291"/>
            <a:ext cx="2599879" cy="33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89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7750" y="736600"/>
            <a:ext cx="75565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07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1414" y="173621"/>
            <a:ext cx="1145893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central task of education is to implant a will and facility for learning; it should produce not learned but learning people. The truly human society is a learning society, where grandparents, parents, and children are students together.  —— Eric Hoffer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196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4562" y="196770"/>
            <a:ext cx="111811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育的中心任务是植入学习的意愿与能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力。它不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是造就有学识的人，而是造就好学的人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，真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正的人类社会是一个学习的社会，是一个爷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爷奶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奶、父母，儿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女一同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学习的社会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3013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6486" y="435429"/>
            <a:ext cx="8893627" cy="6117771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			</a:t>
            </a:r>
            <a:r>
              <a:rPr lang="en-US" altLang="zh-CN" sz="3200" dirty="0" smtClean="0"/>
              <a:t>	</a:t>
            </a:r>
            <a:r>
              <a:rPr lang="zh-CN" altLang="en-US" sz="4000" b="1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鸣谢</a:t>
            </a:r>
            <a:endParaRPr lang="en-US" altLang="zh-CN" sz="4000" b="1" dirty="0" smtClean="0">
              <a:solidFill>
                <a:schemeClr val="tx2"/>
              </a:solidFill>
              <a:latin typeface="楷体" pitchFamily="49" charset="-122"/>
              <a:ea typeface="楷体" pitchFamily="49" charset="-122"/>
            </a:endParaRPr>
          </a:p>
          <a:p>
            <a:endParaRPr lang="en-US" sz="4000" dirty="0" smtClean="0">
              <a:solidFill>
                <a:schemeClr val="tx2"/>
              </a:solidFill>
            </a:endParaRPr>
          </a:p>
          <a:p>
            <a:r>
              <a:rPr lang="en-US" altLang="zh-CN" sz="4000" dirty="0" smtClean="0">
                <a:solidFill>
                  <a:schemeClr val="tx2"/>
                </a:solidFill>
              </a:rPr>
              <a:t>	</a:t>
            </a:r>
            <a:r>
              <a:rPr lang="zh-CN" altLang="en-US" sz="4000" dirty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感</a:t>
            </a:r>
            <a:r>
              <a:rPr lang="zh-CN" altLang="en-US" sz="40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谢校长、教务长、各</a:t>
            </a:r>
            <a:r>
              <a:rPr lang="zh-CN" altLang="en-US" sz="4000" dirty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位</a:t>
            </a:r>
            <a:r>
              <a:rPr lang="zh-CN" altLang="en-US" sz="40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老师和家长，</a:t>
            </a:r>
            <a:r>
              <a:rPr lang="zh-CN" altLang="en-US" sz="4000" dirty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让我有机会和大家分享、交流中文教学的体会和看见。“一切为了孩子，为了一切孩</a:t>
            </a:r>
            <a:r>
              <a:rPr lang="zh-CN" altLang="en-US" sz="40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子</a:t>
            </a:r>
            <a:r>
              <a:rPr lang="zh-CN" altLang="en-US" sz="4000" dirty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。</a:t>
            </a:r>
            <a:r>
              <a:rPr lang="zh-CN" altLang="en-US" sz="40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” </a:t>
            </a:r>
            <a:r>
              <a:rPr lang="zh-CN" altLang="en-US" sz="4000" dirty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愿我们能给他们的最大帮助，就是借助中文教学，贡献视野、洞察力，和展示好学若饥、谦卑若愚的态度。</a:t>
            </a:r>
            <a:endParaRPr lang="en-US" altLang="zh-CN" sz="4000" dirty="0">
              <a:solidFill>
                <a:schemeClr val="tx2"/>
              </a:solidFill>
              <a:latin typeface="楷体" pitchFamily="49" charset="-122"/>
              <a:ea typeface="楷体" pitchFamily="49" charset="-122"/>
            </a:endParaRPr>
          </a:p>
          <a:p>
            <a:endParaRPr lang="en-US" altLang="zh-CN" sz="4000" dirty="0" smtClean="0">
              <a:solidFill>
                <a:schemeClr val="tx2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40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	</a:t>
            </a:r>
            <a:r>
              <a:rPr lang="zh-CN" altLang="en-US" sz="40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善为人师，既美其道，又慎其行。</a:t>
            </a:r>
            <a:endParaRPr lang="en-US" sz="4000" dirty="0">
              <a:solidFill>
                <a:schemeClr val="tx2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70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0132" y="435429"/>
            <a:ext cx="9537539" cy="6117771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 smtClean="0"/>
              <a:t>			</a:t>
            </a:r>
            <a:r>
              <a:rPr lang="en-US" altLang="zh-CN" sz="3200" dirty="0" smtClean="0"/>
              <a:t>	</a:t>
            </a:r>
            <a:r>
              <a:rPr lang="en-US" sz="4000" b="1" dirty="0"/>
              <a:t> </a:t>
            </a:r>
            <a:r>
              <a:rPr lang="zh-CN" alt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谢词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这套中文教材凝聚着许多朋友、家长和老师的智慧与爱心。</a:t>
            </a:r>
            <a:endParaRPr lang="en-US" sz="4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4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4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拆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解汉字笔画的软件由华夏文摘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(cnd.org)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sz="4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xyzinfo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无偿提供，部分课文和阅读材料得到同网站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axes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的修改和润色。华夏文摘和白桦林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(baihua.org)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网站的银桦，在网上和当地中文学校介绍并推广教材和整全的教育理念。还有其他提供建议和帮助，并给与鼓励的朋友们，他们是费城三一华人基督教会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(tccgp.org)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的张康平、舒海滨等，芝加哥西北华人基督教会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(cnsccc.org)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的张文心等，朗诵歌唱之家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(langsongzhijia.com)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的凡凡、迩东，文学城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wenxuecity</a:t>
            </a:r>
            <a:r>
              <a:rPr lang="en-US" sz="4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com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的梅兰松竹、鲁芳，华夏文摘的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wonderful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、素食今天、楼兰等，以及白桦林网站的朋友们，在此一并致谢</a:t>
            </a:r>
            <a:r>
              <a:rPr lang="zh-CN" altLang="en-US" sz="4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4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感谢李海英朗读课文，提出意见和批评。感谢姒昕悦和姒昕然绘图，并校正部分生字的英文注释。感谢费城三一华人基督教会中文学校</a:t>
            </a:r>
            <a:r>
              <a:rPr 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(tccgpchineseschool.org)</a:t>
            </a:r>
            <a:r>
              <a:rPr lang="zh-CN" altLang="en-US" sz="4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的全体老师</a:t>
            </a:r>
            <a:r>
              <a:rPr lang="zh-CN" altLang="en-US" sz="4200" dirty="0">
                <a:solidFill>
                  <a:schemeClr val="tx2"/>
                </a:solidFill>
              </a:rPr>
              <a:t>。</a:t>
            </a:r>
            <a:endParaRPr lang="en-US" sz="4200" dirty="0">
              <a:solidFill>
                <a:schemeClr val="tx2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5114" y="136769"/>
            <a:ext cx="11414678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</a:t>
            </a:r>
            <a:r>
              <a:rPr lang="zh-CN" altLang="en-US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科书的内</a:t>
            </a:r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容</a:t>
            </a:r>
            <a:r>
              <a:rPr lang="en-US" altLang="zh-CN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6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针对性、真实、有</a:t>
            </a:r>
            <a:r>
              <a:rPr lang="zh-CN" altLang="en-US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趣</a:t>
            </a:r>
            <a:r>
              <a:rPr lang="zh-CN" altLang="en-US" sz="6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、经典</a:t>
            </a:r>
            <a:endParaRPr lang="en-US" altLang="zh-CN" sz="6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6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要从儿童和青少年的视角出发</a:t>
            </a:r>
          </a:p>
          <a:p>
            <a:pPr marL="0" indent="0">
              <a:buNone/>
            </a:pPr>
            <a:endParaRPr lang="en-US" altLang="zh-CN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15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400" y="412750"/>
            <a:ext cx="37592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874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6818" y="0"/>
            <a:ext cx="5198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04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9742" y="117693"/>
            <a:ext cx="1130846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姒欣悦</a:t>
            </a:r>
            <a:endParaRPr lang="zh-CN" altLang="en-US" b="1" dirty="0">
              <a:solidFill>
                <a:schemeClr val="tx2"/>
              </a:solidFill>
            </a:endParaRPr>
          </a:p>
          <a:p>
            <a:r>
              <a:rPr lang="en-US" altLang="zh-CN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altLang="en-US" b="1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地</a:t>
            </a:r>
            <a:r>
              <a:rPr lang="zh-CN" altLang="en-US" b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震</a:t>
            </a:r>
            <a:endParaRPr lang="zh-CN" altLang="en-US" b="1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这星期六早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上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没什么不一样。</a:t>
            </a:r>
            <a:endParaRPr lang="zh-CN" altLang="en-US" sz="3600" dirty="0" smtClean="0">
              <a:solidFill>
                <a:schemeClr val="tx2"/>
              </a:solidFill>
            </a:endParaRPr>
          </a:p>
          <a:p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家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人在睡懒觉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屋子里静悄悄。</a:t>
            </a:r>
            <a:endParaRPr lang="zh-CN" altLang="en-US" sz="3600" dirty="0" smtClean="0">
              <a:solidFill>
                <a:schemeClr val="tx2"/>
              </a:solidFill>
            </a:endParaRPr>
          </a:p>
          <a:p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突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然地开始抖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一清醒，就吼：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“有地震，快起床</a:t>
            </a:r>
            <a:r>
              <a:rPr lang="en-US" altLang="zh-CN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!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大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家又急又忙，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跑出去，房就倒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保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住生命最重要。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没有家，怎么办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没有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床，没有饭。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然后一陌生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人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过来对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我们问：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“你们要住处吗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跟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我去我家吧。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我有水和食物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还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有帐篷，衣服。”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我想，这真是巧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他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对我们真好。</a:t>
            </a:r>
            <a:endParaRPr lang="zh-CN" altLang="en-US" sz="3600" dirty="0">
              <a:solidFill>
                <a:schemeClr val="tx2"/>
              </a:solidFill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在艰难的时候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3600" dirty="0" smtClean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友</a:t>
            </a:r>
            <a:r>
              <a:rPr lang="zh-CN" altLang="en-US" sz="36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爱总是足够。</a:t>
            </a:r>
            <a:endParaRPr lang="zh-CN" altLang="en-US" sz="360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73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566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547" y="343056"/>
            <a:ext cx="113277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 </a:t>
            </a:r>
            <a:endParaRPr lang="en-US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Dear Dad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4000" dirty="0" smtClean="0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Thank 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 working hard for our family!</a:t>
            </a:r>
          </a:p>
          <a:p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Thank you for writing textbooks for Chinese class and exposing 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Cathy 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and I to meaningful ideas and literature, important 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people, and 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funny things! Happy Father's Day</a:t>
            </a:r>
          </a:p>
          <a:p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from,  </a:t>
            </a:r>
          </a:p>
          <a:p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Hannah</a:t>
            </a:r>
            <a:endParaRPr lang="en-US" sz="40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12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1463" y="0"/>
            <a:ext cx="5445478" cy="65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82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0764" y="0"/>
            <a:ext cx="789393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先知书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》(Prophet) by 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黎巴嫩诗人卡里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纪伯伦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(Kahlil Gibran)</a:t>
            </a:r>
          </a:p>
          <a:p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你的孩子，其实不是你的孩子。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他们是生命为自身的渴望所诞生的儿女。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他们借助你来，却非从你而来。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他们在你身旁，但并不属于你。 </a:t>
            </a:r>
          </a:p>
          <a:p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你可以给予他们的是你的爱，却不是你的想法，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因为他们有自己的思想。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你可以庇护的是他们的身体，但不是他们的灵魂。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因为他们的灵魂属于明天，属于你做梦也无法到达的明天。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你可以拼尽全力，变得像他们一样，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但不要让他们变得和你一样。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因为生命不会后退，也不在过去停留。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你是弓，儿女是从你那里射出的箭。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弓箭手凝视无垠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yín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边、岸、界限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路上的箭靶，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他用尽力气将你拉开，使他的箭射得又快又远。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怀着快乐的心情，在弓箭手的手中弯曲吧， </a:t>
            </a:r>
          </a:p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因为他爱一路飞翔的箭，也爱无比稳定的弓。</a:t>
            </a:r>
          </a:p>
        </p:txBody>
      </p:sp>
    </p:spTree>
    <p:extLst>
      <p:ext uri="{BB962C8B-B14F-4D97-AF65-F5344CB8AC3E}">
        <p14:creationId xmlns:p14="http://schemas.microsoft.com/office/powerpoint/2010/main" xmlns="" val="228834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2931" y="254642"/>
            <a:ext cx="8644200" cy="62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10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3900" y="138176"/>
            <a:ext cx="4664596" cy="661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7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383" y="196769"/>
            <a:ext cx="4261267" cy="64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151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4547" y="682907"/>
            <a:ext cx="861156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居里夫人的英文   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Madame Curie</a:t>
            </a:r>
          </a:p>
          <a:p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文教科书里的错误</a:t>
            </a:r>
            <a:endParaRPr lang="en-US" altLang="zh-CN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urie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邮差太太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29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6886" y="91513"/>
            <a:ext cx="4178461" cy="64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68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7314" y="185194"/>
            <a:ext cx="4474452" cy="654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074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0057" y="138896"/>
            <a:ext cx="4598500" cy="65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68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7384" y="104172"/>
            <a:ext cx="3701067" cy="65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3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716" y="474562"/>
            <a:ext cx="8704162" cy="587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16690" y="613458"/>
            <a:ext cx="6002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自制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彩虹</a:t>
            </a:r>
            <a:endParaRPr lang="en-US" sz="6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88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30346"/>
            <a:ext cx="10133012" cy="3100139"/>
          </a:xfrm>
        </p:spPr>
        <p:txBody>
          <a:bodyPr>
            <a:normAutofit/>
          </a:bodyPr>
          <a:lstStyle/>
          <a:p>
            <a: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			</a:t>
            </a:r>
            <a:b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</a:br>
            <a: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			</a:t>
            </a:r>
            <a:endParaRPr lang="en-US" sz="7200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国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0650" y="28575"/>
            <a:ext cx="94107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91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2738" y="0"/>
            <a:ext cx="8546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221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901" y="243069"/>
            <a:ext cx="10386402" cy="64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509</Words>
  <Application>Microsoft Office PowerPoint</Application>
  <PresentationFormat>Custom</PresentationFormat>
  <Paragraphs>79</Paragraphs>
  <Slides>43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Nature Illustration 16x9</vt:lpstr>
      <vt:lpstr>      中文教学与教育</vt:lpstr>
      <vt:lpstr>Slide 2</vt:lpstr>
      <vt:lpstr>Slide 3</vt:lpstr>
      <vt:lpstr>Slide 4</vt:lpstr>
      <vt:lpstr>Slide 5</vt:lpstr>
      <vt:lpstr>       </vt:lpstr>
      <vt:lpstr>Slide 7</vt:lpstr>
      <vt:lpstr>Slide 8</vt:lpstr>
      <vt:lpstr>Slide 9</vt:lpstr>
      <vt:lpstr>      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2013-12-27T19:16:46Z</dcterms:created>
  <dcterms:modified xsi:type="dcterms:W3CDTF">2014-10-18T00:19:53Z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