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64"/>
  </p:notesMasterIdLst>
  <p:handoutMasterIdLst>
    <p:handoutMasterId r:id="rId65"/>
  </p:handoutMasterIdLst>
  <p:sldIdLst>
    <p:sldId id="257" r:id="rId3"/>
    <p:sldId id="374" r:id="rId4"/>
    <p:sldId id="376" r:id="rId5"/>
    <p:sldId id="375" r:id="rId6"/>
    <p:sldId id="406" r:id="rId7"/>
    <p:sldId id="373" r:id="rId8"/>
    <p:sldId id="407" r:id="rId9"/>
    <p:sldId id="408" r:id="rId10"/>
    <p:sldId id="372" r:id="rId11"/>
    <p:sldId id="309" r:id="rId12"/>
    <p:sldId id="409" r:id="rId13"/>
    <p:sldId id="281" r:id="rId14"/>
    <p:sldId id="380" r:id="rId15"/>
    <p:sldId id="384" r:id="rId16"/>
    <p:sldId id="381" r:id="rId17"/>
    <p:sldId id="292" r:id="rId18"/>
    <p:sldId id="350" r:id="rId19"/>
    <p:sldId id="382" r:id="rId20"/>
    <p:sldId id="361" r:id="rId21"/>
    <p:sldId id="349" r:id="rId22"/>
    <p:sldId id="351" r:id="rId23"/>
    <p:sldId id="343" r:id="rId24"/>
    <p:sldId id="302" r:id="rId25"/>
    <p:sldId id="401" r:id="rId26"/>
    <p:sldId id="303" r:id="rId27"/>
    <p:sldId id="352" r:id="rId28"/>
    <p:sldId id="353" r:id="rId29"/>
    <p:sldId id="356" r:id="rId30"/>
    <p:sldId id="354" r:id="rId31"/>
    <p:sldId id="400" r:id="rId32"/>
    <p:sldId id="386" r:id="rId33"/>
    <p:sldId id="387" r:id="rId34"/>
    <p:sldId id="388" r:id="rId35"/>
    <p:sldId id="389" r:id="rId36"/>
    <p:sldId id="392" r:id="rId37"/>
    <p:sldId id="410" r:id="rId38"/>
    <p:sldId id="402" r:id="rId39"/>
    <p:sldId id="366" r:id="rId40"/>
    <p:sldId id="391" r:id="rId41"/>
    <p:sldId id="357" r:id="rId42"/>
    <p:sldId id="359" r:id="rId43"/>
    <p:sldId id="393" r:id="rId44"/>
    <p:sldId id="394" r:id="rId45"/>
    <p:sldId id="360" r:id="rId46"/>
    <p:sldId id="365" r:id="rId47"/>
    <p:sldId id="395" r:id="rId48"/>
    <p:sldId id="363" r:id="rId49"/>
    <p:sldId id="364" r:id="rId50"/>
    <p:sldId id="396" r:id="rId51"/>
    <p:sldId id="397" r:id="rId52"/>
    <p:sldId id="398" r:id="rId53"/>
    <p:sldId id="358" r:id="rId54"/>
    <p:sldId id="368" r:id="rId55"/>
    <p:sldId id="370" r:id="rId56"/>
    <p:sldId id="369" r:id="rId57"/>
    <p:sldId id="403" r:id="rId58"/>
    <p:sldId id="405" r:id="rId59"/>
    <p:sldId id="371" r:id="rId60"/>
    <p:sldId id="377" r:id="rId61"/>
    <p:sldId id="399" r:id="rId62"/>
    <p:sldId id="378" r:id="rId6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050" autoAdjust="0"/>
    <p:restoredTop sz="99857" autoAdjust="0"/>
  </p:normalViewPr>
  <p:slideViewPr>
    <p:cSldViewPr snapToGrid="0">
      <p:cViewPr varScale="1">
        <p:scale>
          <a:sx n="90" d="100"/>
          <a:sy n="90" d="100"/>
        </p:scale>
        <p:origin x="-198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viewProps" Target="view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5BA1-980A-4507-BE5A-5C1E7C2FFD8F}" type="datetimeFigureOut">
              <a:rPr lang="en-US"/>
              <a:pPr/>
              <a:t>2/16/2015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03411-58E2-43FD-AE1D-AD77DFF8CB20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A3416D-7FED-43BC-AA7C-D92DBA01ED64}" type="datetimeFigureOut">
              <a:rPr lang="en-US"/>
              <a:pPr/>
              <a:t>2/16/2015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C57A8-AE18-4654-B6AF-04B3577165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812036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84" name="Group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7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8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1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2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3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5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6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97" name="Picture Placeholder 33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98" name="Group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0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1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4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5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7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9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0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11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112" name="Group 111"/>
          <p:cNvGrpSpPr/>
          <p:nvPr/>
        </p:nvGrpSpPr>
        <p:grpSpPr>
          <a:xfrm>
            <a:off x="5322489" y="34361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25" name="Picture Placeholder 33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6465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126" name="Text Placeholder 3"/>
          <p:cNvSpPr>
            <a:spLocks noGrp="1"/>
          </p:cNvSpPr>
          <p:nvPr>
            <p:ph type="body" sz="half" idx="21"/>
          </p:nvPr>
        </p:nvSpPr>
        <p:spPr>
          <a:xfrm>
            <a:off x="9066214" y="2048893"/>
            <a:ext cx="2286000" cy="2514599"/>
          </a:xfrm>
        </p:spPr>
        <p:txBody>
          <a:bodyPr anchor="ctr"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7874251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/>
          <a:lstStyle>
            <a:lvl1pPr algn="l">
              <a:defRPr/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39762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Freeform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" name="Freeform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Freeform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2" name="Freeform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59575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4479362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extLst mod="1">
    <p:ext uri="{DCECCB84-F9BA-43D5-87BE-67443E8EF086}">
      <p15:sldGuideLst xmlns:p15="http://schemas.microsoft.com/office/powerpoint/2012/main" xmlns="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58033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96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229257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972755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185716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5128164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847874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574431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285120" y="724619"/>
            <a:ext cx="5318979" cy="379562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36" name="Picture Placeholder 33"/>
          <p:cNvSpPr>
            <a:spLocks noGrp="1" noChangeAspect="1"/>
          </p:cNvSpPr>
          <p:nvPr>
            <p:ph type="pic" sz="quarter" idx="17"/>
          </p:nvPr>
        </p:nvSpPr>
        <p:spPr>
          <a:xfrm>
            <a:off x="833620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7" name="Picture Placeholder 33"/>
          <p:cNvSpPr>
            <a:spLocks noGrp="1" noChangeAspect="1"/>
          </p:cNvSpPr>
          <p:nvPr>
            <p:ph type="pic" sz="quarter" idx="18"/>
          </p:nvPr>
        </p:nvSpPr>
        <p:spPr>
          <a:xfrm>
            <a:off x="6544309" y="1020195"/>
            <a:ext cx="4800601" cy="32004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9" name="Text Placeholder 3"/>
          <p:cNvSpPr>
            <a:spLocks noGrp="1"/>
          </p:cNvSpPr>
          <p:nvPr>
            <p:ph type="body" sz="half" idx="2"/>
          </p:nvPr>
        </p:nvSpPr>
        <p:spPr>
          <a:xfrm>
            <a:off x="1052423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half" idx="19"/>
          </p:nvPr>
        </p:nvSpPr>
        <p:spPr>
          <a:xfrm>
            <a:off x="6742908" y="4648200"/>
            <a:ext cx="4368980" cy="1295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168274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  <p:grpSp>
        <p:nvGrpSpPr>
          <p:cNvPr id="35" name="Group 34"/>
          <p:cNvGrpSpPr>
            <a:grpSpLocks noChangeAspect="1"/>
          </p:cNvGrpSpPr>
          <p:nvPr/>
        </p:nvGrpSpPr>
        <p:grpSpPr>
          <a:xfrm rot="5400000">
            <a:off x="4030971" y="647727"/>
            <a:ext cx="4116828" cy="338328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38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1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2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3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4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5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6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7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8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0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1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2" name="Group 51"/>
          <p:cNvGrpSpPr>
            <a:grpSpLocks noChangeAspect="1"/>
          </p:cNvGrpSpPr>
          <p:nvPr/>
        </p:nvGrpSpPr>
        <p:grpSpPr>
          <a:xfrm rot="5400000">
            <a:off x="263071" y="1127733"/>
            <a:ext cx="4114800" cy="3381614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4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5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6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7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8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59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3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5" name="Group 64"/>
          <p:cNvGrpSpPr>
            <a:grpSpLocks noChangeAspect="1"/>
          </p:cNvGrpSpPr>
          <p:nvPr/>
        </p:nvGrpSpPr>
        <p:grpSpPr>
          <a:xfrm rot="5400000">
            <a:off x="7803905" y="1127738"/>
            <a:ext cx="4114800" cy="3381613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66" name="Freeform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7" name="Freeform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8" name="Freeform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9" name="Freeform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0" name="Freeform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1" name="Freeform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2" name="Freeform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3" name="Freeform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4" name="Freeform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5" name="Freeform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6" name="Freeform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77" name="Freeform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78" name="Picture Placeholder 33"/>
          <p:cNvSpPr>
            <a:spLocks noGrp="1"/>
          </p:cNvSpPr>
          <p:nvPr>
            <p:ph type="pic" sz="quarter" idx="18"/>
          </p:nvPr>
        </p:nvSpPr>
        <p:spPr>
          <a:xfrm>
            <a:off x="4599885" y="53340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9" name="Picture Placeholder 33"/>
          <p:cNvSpPr>
            <a:spLocks noGrp="1"/>
          </p:cNvSpPr>
          <p:nvPr>
            <p:ph type="pic" sz="quarter" idx="19"/>
          </p:nvPr>
        </p:nvSpPr>
        <p:spPr>
          <a:xfrm>
            <a:off x="834571" y="1013590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0" name="Picture Placeholder 33"/>
          <p:cNvSpPr>
            <a:spLocks noGrp="1"/>
          </p:cNvSpPr>
          <p:nvPr>
            <p:ph type="pic" sz="quarter" idx="20"/>
          </p:nvPr>
        </p:nvSpPr>
        <p:spPr>
          <a:xfrm>
            <a:off x="8375405" y="1013591"/>
            <a:ext cx="2971800" cy="36576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1" name="Text Placeholder 3"/>
          <p:cNvSpPr>
            <a:spLocks noGrp="1"/>
          </p:cNvSpPr>
          <p:nvPr>
            <p:ph type="body" sz="half" idx="2"/>
          </p:nvPr>
        </p:nvSpPr>
        <p:spPr>
          <a:xfrm>
            <a:off x="948871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half" idx="21"/>
          </p:nvPr>
        </p:nvSpPr>
        <p:spPr>
          <a:xfrm>
            <a:off x="4707208" y="4582378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half" idx="22"/>
          </p:nvPr>
        </p:nvSpPr>
        <p:spPr>
          <a:xfrm>
            <a:off x="8489705" y="5018002"/>
            <a:ext cx="2743200" cy="914400"/>
          </a:xfrm>
        </p:spPr>
        <p:txBody>
          <a:bodyPr>
            <a:normAutofit/>
          </a:bodyPr>
          <a:lstStyle>
            <a:lvl1pPr marL="0" indent="0">
              <a:spcBef>
                <a:spcPts val="16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1681935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CF99945-0A15-4715-AB6C-F5E56CF20F70}" type="datetimeFigureOut">
              <a:rPr lang="en-US"/>
              <a:pPr/>
              <a:t>2/16/2015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22B156B-59AE-415F-B24B-8756D48BB977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en.savefrom.net/" TargetMode="Externa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0" y="224840"/>
            <a:ext cx="9486900" cy="1268294"/>
          </a:xfrm>
        </p:spPr>
        <p:txBody>
          <a:bodyPr/>
          <a:lstStyle/>
          <a:p>
            <a:r>
              <a:rPr lang="zh-CN" altLang="en-US" b="1" dirty="0" smtClean="0">
                <a:solidFill>
                  <a:schemeClr val="tx2"/>
                </a:solidFill>
              </a:rPr>
              <a:t>      </a:t>
            </a:r>
            <a:r>
              <a:rPr lang="zh-CN" altLang="en-US" b="1" dirty="0">
                <a:solidFill>
                  <a:schemeClr val="tx2"/>
                </a:solidFill>
              </a:rPr>
              <a:t> </a:t>
            </a:r>
            <a:r>
              <a:rPr lang="zh-CN" altLang="en-US" sz="6600" b="1" dirty="0" smtClean="0">
                <a:solidFill>
                  <a:schemeClr val="tx2"/>
                </a:solidFill>
              </a:rPr>
              <a:t>中文</a:t>
            </a:r>
            <a:r>
              <a:rPr lang="zh-CN" altLang="en-US" sz="6600" b="1" dirty="0">
                <a:solidFill>
                  <a:schemeClr val="tx2"/>
                </a:solidFill>
              </a:rPr>
              <a:t>教</a:t>
            </a:r>
            <a:r>
              <a:rPr lang="zh-CN" altLang="en-US" sz="6600" b="1" dirty="0" smtClean="0">
                <a:solidFill>
                  <a:schemeClr val="tx2"/>
                </a:solidFill>
              </a:rPr>
              <a:t>学</a:t>
            </a:r>
            <a:r>
              <a:rPr lang="zh-CN" altLang="en-US" sz="6600" b="1" dirty="0">
                <a:solidFill>
                  <a:schemeClr val="tx2"/>
                </a:solidFill>
              </a:rPr>
              <a:t>示范</a:t>
            </a:r>
            <a:endParaRPr lang="en-US" sz="6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4060" y="2187615"/>
            <a:ext cx="7859551" cy="4327485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		</a:t>
            </a:r>
            <a:r>
              <a:rPr lang="en-US" altLang="zh-CN" sz="800" dirty="0" smtClean="0"/>
              <a:t>	  </a:t>
            </a:r>
            <a:r>
              <a:rPr lang="en-US" altLang="zh-CN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sì</a:t>
            </a:r>
            <a:endParaRPr lang="en-US" altLang="zh-CN" sz="3600" dirty="0" smtClean="0"/>
          </a:p>
          <a:p>
            <a:r>
              <a:rPr lang="en-US" altLang="zh-CN" sz="2800" b="1" dirty="0">
                <a:solidFill>
                  <a:schemeClr val="tx2"/>
                </a:solidFill>
              </a:rPr>
              <a:t>	</a:t>
            </a:r>
            <a:r>
              <a:rPr lang="en-US" altLang="zh-CN" sz="2800" b="1" dirty="0" smtClean="0">
                <a:solidFill>
                  <a:schemeClr val="tx2"/>
                </a:solidFill>
              </a:rPr>
              <a:t>		</a:t>
            </a:r>
            <a:r>
              <a:rPr lang="zh-CN" altLang="en-US" sz="4000" b="1" dirty="0" smtClean="0">
                <a:solidFill>
                  <a:schemeClr val="tx2"/>
                </a:solidFill>
              </a:rPr>
              <a:t>姒玉明</a:t>
            </a:r>
            <a:endParaRPr lang="en-US" altLang="zh-CN" sz="4000" b="1" dirty="0" smtClean="0">
              <a:solidFill>
                <a:schemeClr val="tx2"/>
              </a:solidFill>
            </a:endParaRPr>
          </a:p>
          <a:p>
            <a:endParaRPr lang="en-US" sz="2800" b="1" dirty="0">
              <a:solidFill>
                <a:schemeClr val="tx2"/>
              </a:solidFill>
            </a:endParaRPr>
          </a:p>
          <a:p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 </a:t>
            </a:r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</a:p>
          <a:p>
            <a:r>
              <a:rPr lang="en-US" sz="3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r>
              <a:rPr lang="en-US" sz="3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www.holisticedu.us</a:t>
            </a:r>
            <a:endParaRPr lang="en-US" sz="3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9675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43012" y="61912"/>
            <a:ext cx="9705975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25502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062" y="715108"/>
            <a:ext cx="12109938" cy="41851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altLang="zh-CN" sz="3200" dirty="0" smtClean="0">
                <a:solidFill>
                  <a:schemeClr val="tx2"/>
                </a:solidFill>
              </a:rPr>
              <a:t> </a:t>
            </a:r>
          </a:p>
          <a:p>
            <a:pPr marL="0" indent="0">
              <a:buNone/>
            </a:pPr>
            <a:r>
              <a:rPr lang="zh-CN" altLang="en-US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第一册第</a:t>
            </a:r>
            <a:r>
              <a:rPr lang="zh-CN" altLang="en-US" sz="8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</a:t>
            </a:r>
            <a:r>
              <a:rPr lang="zh-CN" altLang="en-US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</a:t>
            </a:r>
            <a:endParaRPr lang="en-US" altLang="zh-CN" sz="8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8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“乌鸦喝水”</a:t>
            </a:r>
            <a:endParaRPr lang="en-US" sz="8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4624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32567" y="92597"/>
            <a:ext cx="60419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4800" dirty="0">
              <a:solidFill>
                <a:srgbClr val="00B050"/>
              </a:solidFill>
              <a:latin typeface="Times New Roman" panose="02020603050405020304" pitchFamily="18" charset="0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7568" y="1988973"/>
            <a:ext cx="11800764" cy="411875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87568" y="492369"/>
            <a:ext cx="1150033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000" dirty="0" smtClean="0">
                <a:solidFill>
                  <a:schemeClr val="tx2"/>
                </a:solidFill>
              </a:rPr>
              <a:t>绿框里</a:t>
            </a:r>
            <a:r>
              <a:rPr lang="zh-CN" altLang="en-US" sz="5000" dirty="0">
                <a:solidFill>
                  <a:schemeClr val="tx2"/>
                </a:solidFill>
              </a:rPr>
              <a:t>的字表</a:t>
            </a:r>
            <a:r>
              <a:rPr lang="zh-CN" altLang="en-US" sz="5000" dirty="0" smtClean="0">
                <a:solidFill>
                  <a:schemeClr val="tx2"/>
                </a:solidFill>
              </a:rPr>
              <a:t>示</a:t>
            </a:r>
            <a:r>
              <a:rPr lang="zh-CN" altLang="en-US" sz="5000" dirty="0">
                <a:solidFill>
                  <a:schemeClr val="tx2"/>
                </a:solidFill>
              </a:rPr>
              <a:t>曾</a:t>
            </a:r>
            <a:r>
              <a:rPr lang="zh-CN" altLang="en-US" sz="5000" dirty="0" smtClean="0">
                <a:solidFill>
                  <a:schemeClr val="tx2"/>
                </a:solidFill>
              </a:rPr>
              <a:t>经</a:t>
            </a:r>
            <a:r>
              <a:rPr lang="zh-CN" altLang="en-US" sz="5000" dirty="0">
                <a:solidFill>
                  <a:schemeClr val="tx2"/>
                </a:solidFill>
              </a:rPr>
              <a:t>见</a:t>
            </a:r>
            <a:r>
              <a:rPr lang="zh-CN" altLang="en-US" sz="5000" dirty="0" smtClean="0">
                <a:solidFill>
                  <a:schemeClr val="tx2"/>
                </a:solidFill>
              </a:rPr>
              <a:t>过，老师跟班否？</a:t>
            </a:r>
            <a:endParaRPr lang="en-US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5917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621323"/>
            <a:ext cx="11414678" cy="6144846"/>
          </a:xfrm>
        </p:spPr>
        <p:txBody>
          <a:bodyPr>
            <a:normAutofit fontScale="40000" lnSpcReduction="20000"/>
          </a:bodyPr>
          <a:lstStyle/>
          <a:p>
            <a:r>
              <a:rPr lang="zh-CN" altLang="en-US" sz="9600" dirty="0">
                <a:solidFill>
                  <a:schemeClr val="tx2"/>
                </a:solidFill>
              </a:rPr>
              <a:t>第一周用视频听课文，学生</a:t>
            </a:r>
            <a:r>
              <a:rPr lang="zh-CN" altLang="en-US" sz="9600" dirty="0" smtClean="0">
                <a:solidFill>
                  <a:schemeClr val="tx2"/>
                </a:solidFill>
              </a:rPr>
              <a:t>字。</a:t>
            </a:r>
            <a:r>
              <a:rPr lang="zh-CN" altLang="en-US" sz="9600" dirty="0">
                <a:solidFill>
                  <a:schemeClr val="tx2"/>
                </a:solidFill>
              </a:rPr>
              <a:t>然后放</a:t>
            </a:r>
            <a:r>
              <a:rPr lang="zh-CN" altLang="en-US" sz="9600" dirty="0">
                <a:solidFill>
                  <a:srgbClr val="FF0000"/>
                </a:solidFill>
              </a:rPr>
              <a:t>动画片</a:t>
            </a:r>
            <a:r>
              <a:rPr lang="zh-CN" altLang="en-US" sz="9600" dirty="0">
                <a:solidFill>
                  <a:schemeClr val="tx2"/>
                </a:solidFill>
              </a:rPr>
              <a:t>，接着做</a:t>
            </a:r>
            <a:r>
              <a:rPr lang="zh-CN" altLang="en-US" sz="9600" dirty="0">
                <a:solidFill>
                  <a:srgbClr val="FF0000"/>
                </a:solidFill>
              </a:rPr>
              <a:t>试</a:t>
            </a:r>
            <a:r>
              <a:rPr lang="zh-CN" altLang="en-US" sz="9600" dirty="0" smtClean="0">
                <a:solidFill>
                  <a:srgbClr val="FF0000"/>
                </a:solidFill>
              </a:rPr>
              <a:t>验一</a:t>
            </a:r>
            <a:r>
              <a:rPr lang="zh-CN" altLang="en-US" sz="9600" dirty="0" smtClean="0">
                <a:solidFill>
                  <a:schemeClr val="tx2"/>
                </a:solidFill>
              </a:rPr>
              <a:t>。</a:t>
            </a:r>
            <a:r>
              <a:rPr lang="zh-CN" altLang="en-US" sz="9600" dirty="0">
                <a:solidFill>
                  <a:schemeClr val="tx2"/>
                </a:solidFill>
              </a:rPr>
              <a:t>拿一个瓶子，几块石头，演示水位上升。学一个笔画，复习三个笔画。课文</a:t>
            </a:r>
            <a:r>
              <a:rPr lang="zh-CN" altLang="en-US" sz="9600" dirty="0" smtClean="0">
                <a:solidFill>
                  <a:schemeClr val="tx2"/>
                </a:solidFill>
              </a:rPr>
              <a:t>学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1/3</a:t>
            </a:r>
            <a:r>
              <a:rPr lang="zh-CN" altLang="en-US" sz="9600" dirty="0" smtClean="0">
                <a:solidFill>
                  <a:schemeClr val="tx2"/>
                </a:solidFill>
              </a:rPr>
              <a:t>。</a:t>
            </a:r>
            <a:endParaRPr lang="en-US" sz="9600" dirty="0">
              <a:solidFill>
                <a:schemeClr val="tx2"/>
              </a:solidFill>
            </a:endParaRPr>
          </a:p>
          <a:p>
            <a:r>
              <a:rPr lang="zh-CN" altLang="en-US" sz="9600" dirty="0">
                <a:solidFill>
                  <a:schemeClr val="tx2"/>
                </a:solidFill>
              </a:rPr>
              <a:t>第二周用视频学习生字，讲解笔画，播</a:t>
            </a:r>
            <a:r>
              <a:rPr lang="zh-CN" altLang="en-US" sz="9600" dirty="0" smtClean="0">
                <a:solidFill>
                  <a:schemeClr val="tx2"/>
                </a:solidFill>
              </a:rPr>
              <a:t>放聪明的</a:t>
            </a:r>
            <a:r>
              <a:rPr lang="zh-CN" altLang="en-US" sz="9600" dirty="0" smtClean="0">
                <a:solidFill>
                  <a:srgbClr val="FF0000"/>
                </a:solidFill>
              </a:rPr>
              <a:t>乌鸦</a:t>
            </a:r>
            <a:r>
              <a:rPr lang="zh-CN" altLang="en-US" sz="9600" dirty="0" smtClean="0">
                <a:solidFill>
                  <a:schemeClr val="tx2"/>
                </a:solidFill>
              </a:rPr>
              <a:t>，</a:t>
            </a:r>
            <a:r>
              <a:rPr lang="zh-CN" altLang="en-US" sz="9600" dirty="0">
                <a:solidFill>
                  <a:schemeClr val="tx2"/>
                </a:solidFill>
              </a:rPr>
              <a:t>学两个笔画，复习两个笔画。课文</a:t>
            </a:r>
            <a:r>
              <a:rPr lang="zh-CN" altLang="en-US" sz="9600" dirty="0" smtClean="0">
                <a:solidFill>
                  <a:schemeClr val="tx2"/>
                </a:solidFill>
              </a:rPr>
              <a:t>学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2/3</a:t>
            </a:r>
            <a:r>
              <a:rPr lang="zh-CN" altLang="en-US" sz="9600" dirty="0" smtClean="0">
                <a:solidFill>
                  <a:schemeClr val="tx2"/>
                </a:solidFill>
              </a:rPr>
              <a:t>。</a:t>
            </a:r>
            <a:r>
              <a:rPr lang="en-US" sz="9600" dirty="0">
                <a:solidFill>
                  <a:schemeClr val="tx2"/>
                </a:solidFill>
              </a:rPr>
              <a:t> </a:t>
            </a:r>
          </a:p>
          <a:p>
            <a:r>
              <a:rPr lang="zh-CN" altLang="en-US" sz="9600" dirty="0">
                <a:solidFill>
                  <a:schemeClr val="tx2"/>
                </a:solidFill>
              </a:rPr>
              <a:t>第三周用视频学习生字，讲解笔画，完成课文，学一个笔画，做作业，讲小猫钓</a:t>
            </a:r>
            <a:r>
              <a:rPr lang="zh-CN" altLang="en-US" sz="9600" dirty="0" smtClean="0">
                <a:solidFill>
                  <a:schemeClr val="tx2"/>
                </a:solidFill>
              </a:rPr>
              <a:t>鱼和</a:t>
            </a:r>
            <a:r>
              <a:rPr lang="zh-CN" altLang="en-US" sz="9600" dirty="0">
                <a:solidFill>
                  <a:schemeClr val="tx2"/>
                </a:solidFill>
              </a:rPr>
              <a:t>皮球浮上来了的</a:t>
            </a:r>
            <a:r>
              <a:rPr lang="zh-CN" altLang="en-US" sz="9600" dirty="0">
                <a:solidFill>
                  <a:srgbClr val="FF0000"/>
                </a:solidFill>
              </a:rPr>
              <a:t>故事</a:t>
            </a:r>
            <a:r>
              <a:rPr lang="zh-CN" altLang="en-US" sz="9600" dirty="0">
                <a:solidFill>
                  <a:schemeClr val="tx2"/>
                </a:solidFill>
              </a:rPr>
              <a:t>，同时做</a:t>
            </a:r>
            <a:r>
              <a:rPr lang="zh-CN" altLang="en-US" sz="9600" dirty="0">
                <a:solidFill>
                  <a:srgbClr val="FF0000"/>
                </a:solidFill>
              </a:rPr>
              <a:t>试</a:t>
            </a:r>
            <a:r>
              <a:rPr lang="zh-CN" altLang="en-US" sz="9600" dirty="0" smtClean="0">
                <a:solidFill>
                  <a:srgbClr val="FF0000"/>
                </a:solidFill>
              </a:rPr>
              <a:t>验二</a:t>
            </a:r>
            <a:r>
              <a:rPr lang="zh-CN" altLang="en-US" sz="9600" dirty="0" smtClean="0">
                <a:solidFill>
                  <a:schemeClr val="tx2"/>
                </a:solidFill>
              </a:rPr>
              <a:t>。</a:t>
            </a:r>
            <a:endParaRPr lang="en-US" sz="9600" dirty="0">
              <a:solidFill>
                <a:schemeClr val="tx2"/>
              </a:solidFill>
            </a:endParaRPr>
          </a:p>
          <a:p>
            <a:r>
              <a:rPr lang="zh-CN" altLang="en-US" sz="9600" dirty="0">
                <a:solidFill>
                  <a:schemeClr val="tx2"/>
                </a:solidFill>
              </a:rPr>
              <a:t>第四周讲乌鸦吃核桃的</a:t>
            </a:r>
            <a:r>
              <a:rPr lang="zh-CN" altLang="en-US" sz="9600" dirty="0">
                <a:solidFill>
                  <a:srgbClr val="FF0000"/>
                </a:solidFill>
              </a:rPr>
              <a:t>故事</a:t>
            </a:r>
            <a:r>
              <a:rPr lang="zh-CN" altLang="en-US" sz="9600" dirty="0">
                <a:solidFill>
                  <a:schemeClr val="tx2"/>
                </a:solidFill>
              </a:rPr>
              <a:t>，看</a:t>
            </a:r>
            <a:r>
              <a:rPr lang="zh-CN" altLang="en-US" sz="9600" dirty="0">
                <a:solidFill>
                  <a:srgbClr val="FF0000"/>
                </a:solidFill>
              </a:rPr>
              <a:t>视频</a:t>
            </a:r>
            <a:r>
              <a:rPr lang="zh-CN" altLang="en-US" sz="9600" dirty="0">
                <a:solidFill>
                  <a:schemeClr val="tx2"/>
                </a:solidFill>
              </a:rPr>
              <a:t>，做作业，复习课文。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9913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0615" y="925975"/>
            <a:ext cx="11207261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8800" dirty="0">
                <a:solidFill>
                  <a:schemeClr val="tx2"/>
                </a:solidFill>
              </a:rPr>
              <a:t> </a:t>
            </a:r>
            <a:r>
              <a:rPr lang="en-US" altLang="zh-CN" sz="8800" dirty="0" smtClean="0">
                <a:solidFill>
                  <a:schemeClr val="tx2"/>
                </a:solidFill>
              </a:rPr>
              <a:t>  </a:t>
            </a:r>
            <a:r>
              <a:rPr lang="zh-CN" altLang="en-US" sz="8800" b="1" dirty="0" smtClean="0">
                <a:solidFill>
                  <a:schemeClr val="tx2"/>
                </a:solidFill>
              </a:rPr>
              <a:t>要</a:t>
            </a:r>
            <a:r>
              <a:rPr lang="zh-CN" altLang="en-US" sz="8800" b="1" dirty="0">
                <a:solidFill>
                  <a:schemeClr val="tx2"/>
                </a:solidFill>
              </a:rPr>
              <a:t>准备的道</a:t>
            </a:r>
            <a:r>
              <a:rPr lang="zh-CN" altLang="en-US" sz="8800" b="1" dirty="0" smtClean="0">
                <a:solidFill>
                  <a:schemeClr val="tx2"/>
                </a:solidFill>
              </a:rPr>
              <a:t>具</a:t>
            </a:r>
            <a:endParaRPr lang="en-US" altLang="zh-CN" sz="8800" b="1" dirty="0" smtClean="0">
              <a:solidFill>
                <a:schemeClr val="tx2"/>
              </a:solidFill>
            </a:endParaRPr>
          </a:p>
          <a:p>
            <a:endParaRPr lang="en-US" altLang="zh-CN" sz="2800" dirty="0">
              <a:solidFill>
                <a:schemeClr val="tx2"/>
              </a:solidFill>
            </a:endParaRPr>
          </a:p>
          <a:p>
            <a:r>
              <a:rPr lang="zh-CN" altLang="en-US" sz="8000" dirty="0" smtClean="0">
                <a:solidFill>
                  <a:schemeClr val="tx2"/>
                </a:solidFill>
              </a:rPr>
              <a:t>田字格</a:t>
            </a:r>
            <a:r>
              <a:rPr lang="zh-CN" altLang="en-US" sz="7200" dirty="0" smtClean="0">
                <a:solidFill>
                  <a:schemeClr val="tx2"/>
                </a:solidFill>
              </a:rPr>
              <a:t>、</a:t>
            </a:r>
            <a:r>
              <a:rPr lang="zh-CN" altLang="en-US" sz="8000" dirty="0">
                <a:solidFill>
                  <a:schemeClr val="tx2"/>
                </a:solidFill>
              </a:rPr>
              <a:t>小皮球</a:t>
            </a:r>
            <a:r>
              <a:rPr lang="zh-CN" altLang="en-US" sz="7200" dirty="0">
                <a:solidFill>
                  <a:schemeClr val="tx2"/>
                </a:solidFill>
              </a:rPr>
              <a:t>、</a:t>
            </a:r>
            <a:r>
              <a:rPr lang="zh-CN" altLang="en-US" sz="8000" dirty="0" smtClean="0">
                <a:solidFill>
                  <a:schemeClr val="tx2"/>
                </a:solidFill>
              </a:rPr>
              <a:t>糖果</a:t>
            </a:r>
            <a:endParaRPr lang="en-US" altLang="zh-CN" sz="7200" dirty="0">
              <a:solidFill>
                <a:schemeClr val="tx2"/>
              </a:solidFill>
            </a:endParaRPr>
          </a:p>
          <a:p>
            <a:r>
              <a:rPr lang="zh-CN" altLang="en-US" sz="8000" dirty="0" smtClean="0">
                <a:solidFill>
                  <a:schemeClr val="tx2"/>
                </a:solidFill>
              </a:rPr>
              <a:t>瓶</a:t>
            </a:r>
            <a:r>
              <a:rPr lang="zh-CN" altLang="en-US" sz="8000" dirty="0">
                <a:solidFill>
                  <a:schemeClr val="tx2"/>
                </a:solidFill>
              </a:rPr>
              <a:t>子</a:t>
            </a:r>
            <a:r>
              <a:rPr lang="zh-CN" altLang="en-US" sz="8000" dirty="0" smtClean="0">
                <a:solidFill>
                  <a:schemeClr val="tx2"/>
                </a:solidFill>
              </a:rPr>
              <a:t>、水</a:t>
            </a:r>
            <a:r>
              <a:rPr lang="zh-CN" altLang="en-US" sz="7200" dirty="0">
                <a:solidFill>
                  <a:schemeClr val="tx2"/>
                </a:solidFill>
              </a:rPr>
              <a:t>、</a:t>
            </a:r>
            <a:r>
              <a:rPr lang="zh-CN" altLang="en-US" sz="8000" dirty="0">
                <a:solidFill>
                  <a:schemeClr val="tx2"/>
                </a:solidFill>
              </a:rPr>
              <a:t>石头</a:t>
            </a:r>
            <a:r>
              <a:rPr lang="zh-CN" altLang="en-US" sz="7200" dirty="0" smtClean="0">
                <a:solidFill>
                  <a:schemeClr val="tx2"/>
                </a:solidFill>
              </a:rPr>
              <a:t>、</a:t>
            </a:r>
            <a:r>
              <a:rPr lang="zh-CN" altLang="en-US" sz="8000" dirty="0" smtClean="0">
                <a:solidFill>
                  <a:schemeClr val="tx2"/>
                </a:solidFill>
              </a:rPr>
              <a:t>核桃 </a:t>
            </a:r>
            <a:endParaRPr lang="en-US" sz="8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660525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7200" dirty="0" smtClean="0">
                <a:solidFill>
                  <a:schemeClr val="tx2"/>
                </a:solidFill>
              </a:rPr>
              <a:t>   </a:t>
            </a:r>
            <a:r>
              <a:rPr lang="zh-CN" altLang="en-US" sz="7200" b="1" dirty="0" smtClean="0">
                <a:solidFill>
                  <a:schemeClr val="tx2"/>
                </a:solidFill>
              </a:rPr>
              <a:t>热</a:t>
            </a:r>
            <a:r>
              <a:rPr lang="zh-CN" altLang="en-US" sz="7200" b="1" dirty="0">
                <a:solidFill>
                  <a:schemeClr val="tx2"/>
                </a:solidFill>
              </a:rPr>
              <a:t>身运动，未成曲调先有</a:t>
            </a:r>
            <a:r>
              <a:rPr lang="zh-CN" altLang="en-US" sz="7200" b="1" dirty="0" smtClean="0">
                <a:solidFill>
                  <a:schemeClr val="tx2"/>
                </a:solidFill>
              </a:rPr>
              <a:t>情</a:t>
            </a:r>
            <a:endParaRPr lang="en-US" altLang="zh-CN" sz="7200" b="1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7200" dirty="0">
                <a:solidFill>
                  <a:schemeClr val="tx2"/>
                </a:solidFill>
              </a:rPr>
              <a:t>左摇头，右摇头，你才不会变大头。</a:t>
            </a:r>
            <a:br>
              <a:rPr lang="zh-CN" altLang="en-US" sz="7200" dirty="0">
                <a:solidFill>
                  <a:schemeClr val="tx2"/>
                </a:solidFill>
              </a:rPr>
            </a:br>
            <a:r>
              <a:rPr lang="zh-CN" altLang="en-US" sz="7200" dirty="0">
                <a:solidFill>
                  <a:schemeClr val="tx2"/>
                </a:solidFill>
              </a:rPr>
              <a:t>左举高，右举高，你才不会长不高。</a:t>
            </a:r>
            <a:br>
              <a:rPr lang="zh-CN" altLang="en-US" sz="7200" dirty="0">
                <a:solidFill>
                  <a:schemeClr val="tx2"/>
                </a:solidFill>
              </a:rPr>
            </a:br>
            <a:r>
              <a:rPr lang="zh-CN" altLang="en-US" sz="7200" dirty="0">
                <a:solidFill>
                  <a:schemeClr val="tx2"/>
                </a:solidFill>
              </a:rPr>
              <a:t>左肩捶，右肩捶，你才不会胃下垂。</a:t>
            </a:r>
            <a:br>
              <a:rPr lang="zh-CN" altLang="en-US" sz="7200" dirty="0">
                <a:solidFill>
                  <a:schemeClr val="tx2"/>
                </a:solidFill>
              </a:rPr>
            </a:br>
            <a:r>
              <a:rPr lang="zh-CN" altLang="en-US" sz="7200" dirty="0">
                <a:solidFill>
                  <a:schemeClr val="tx2"/>
                </a:solidFill>
              </a:rPr>
              <a:t>左拉拉，右拉拉，你才不会软趴趴</a:t>
            </a:r>
            <a:r>
              <a:rPr lang="zh-CN" altLang="en-US" sz="7200" dirty="0" smtClean="0">
                <a:solidFill>
                  <a:schemeClr val="tx2"/>
                </a:solidFill>
              </a:rPr>
              <a:t>。</a:t>
            </a:r>
            <a:endParaRPr lang="en-US" altLang="zh-CN" sz="7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6600" dirty="0">
                <a:solidFill>
                  <a:schemeClr val="tx2"/>
                </a:solidFill>
              </a:rPr>
              <a:t>一把剪刀一块布，松鼠追白兔。</a:t>
            </a:r>
            <a:br>
              <a:rPr lang="zh-CN" altLang="en-US" sz="6600" dirty="0">
                <a:solidFill>
                  <a:schemeClr val="tx2"/>
                </a:solidFill>
              </a:rPr>
            </a:br>
            <a:r>
              <a:rPr lang="zh-CN" altLang="en-US" sz="6600" dirty="0">
                <a:solidFill>
                  <a:schemeClr val="tx2"/>
                </a:solidFill>
              </a:rPr>
              <a:t>一把剪刀一块布，蜗牛爬上树。</a:t>
            </a:r>
            <a:br>
              <a:rPr lang="zh-CN" altLang="en-US" sz="6600" dirty="0">
                <a:solidFill>
                  <a:schemeClr val="tx2"/>
                </a:solidFill>
              </a:rPr>
            </a:br>
            <a:r>
              <a:rPr lang="zh-CN" altLang="en-US" sz="6600" dirty="0">
                <a:solidFill>
                  <a:schemeClr val="tx2"/>
                </a:solidFill>
              </a:rPr>
              <a:t>一块石头一块布，章鱼会走路。</a:t>
            </a:r>
            <a:br>
              <a:rPr lang="zh-CN" altLang="en-US" sz="6600" dirty="0">
                <a:solidFill>
                  <a:schemeClr val="tx2"/>
                </a:solidFill>
              </a:rPr>
            </a:br>
            <a:r>
              <a:rPr lang="zh-CN" altLang="en-US" sz="6600" dirty="0">
                <a:solidFill>
                  <a:schemeClr val="tx2"/>
                </a:solidFill>
              </a:rPr>
              <a:t>一块石头一块布，大家要互助。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693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7250" y="692150"/>
            <a:ext cx="7937500" cy="5473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7225" y="776287"/>
            <a:ext cx="108775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1239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25033" y="949124"/>
            <a:ext cx="1022044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800" dirty="0" smtClean="0">
                <a:solidFill>
                  <a:schemeClr val="tx2"/>
                </a:solidFill>
              </a:rPr>
              <a:t>  </a:t>
            </a:r>
            <a:endParaRPr lang="en-US" altLang="zh-CN" sz="8800" dirty="0" smtClean="0">
              <a:solidFill>
                <a:schemeClr val="tx2"/>
              </a:solidFill>
            </a:endParaRPr>
          </a:p>
          <a:p>
            <a:r>
              <a:rPr lang="en-US" altLang="zh-CN" sz="8800" dirty="0">
                <a:solidFill>
                  <a:schemeClr val="tx2"/>
                </a:solidFill>
              </a:rPr>
              <a:t> </a:t>
            </a:r>
            <a:r>
              <a:rPr lang="en-US" altLang="zh-CN" sz="8800" dirty="0" smtClean="0">
                <a:solidFill>
                  <a:schemeClr val="tx2"/>
                </a:solidFill>
              </a:rPr>
              <a:t> </a:t>
            </a:r>
            <a:r>
              <a:rPr lang="zh-CN" altLang="en-US" sz="8800" dirty="0" smtClean="0">
                <a:solidFill>
                  <a:schemeClr val="tx2"/>
                </a:solidFill>
              </a:rPr>
              <a:t>乌</a:t>
            </a:r>
            <a:r>
              <a:rPr lang="zh-CN" altLang="en-US" sz="8800" dirty="0">
                <a:solidFill>
                  <a:schemeClr val="tx2"/>
                </a:solidFill>
              </a:rPr>
              <a:t>鸦喝</a:t>
            </a:r>
            <a:r>
              <a:rPr lang="zh-CN" altLang="en-US" sz="8800" dirty="0" smtClean="0">
                <a:solidFill>
                  <a:schemeClr val="tx2"/>
                </a:solidFill>
              </a:rPr>
              <a:t>水的动画</a:t>
            </a:r>
            <a:endParaRPr lang="en-US" altLang="zh-CN" sz="8800" dirty="0" smtClean="0">
              <a:solidFill>
                <a:schemeClr val="tx2"/>
              </a:solidFill>
            </a:endParaRPr>
          </a:p>
          <a:p>
            <a:endParaRPr lang="en-US" altLang="zh-CN" sz="8800" dirty="0" smtClean="0">
              <a:solidFill>
                <a:schemeClr val="tx2"/>
              </a:solidFill>
            </a:endParaRPr>
          </a:p>
          <a:p>
            <a:r>
              <a:rPr lang="zh-CN" altLang="en-US" sz="8800" dirty="0" smtClean="0">
                <a:solidFill>
                  <a:schemeClr val="tx2"/>
                </a:solidFill>
              </a:rPr>
              <a:t>  </a:t>
            </a:r>
            <a:endParaRPr lang="en-US" altLang="zh-CN" sz="8800" dirty="0" smtClean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2764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20367" y="1981200"/>
            <a:ext cx="4849983" cy="416495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5494" y="411540"/>
            <a:ext cx="868101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 smtClean="0">
                <a:solidFill>
                  <a:schemeClr val="tx2"/>
                </a:solidFill>
              </a:rPr>
              <a:t> 聪明的乌鸦</a:t>
            </a:r>
            <a:endParaRPr lang="en-US" sz="9600" dirty="0"/>
          </a:p>
        </p:txBody>
      </p:sp>
    </p:spTree>
    <p:extLst>
      <p:ext uri="{BB962C8B-B14F-4D97-AF65-F5344CB8AC3E}">
        <p14:creationId xmlns:p14="http://schemas.microsoft.com/office/powerpoint/2010/main" xmlns="" val="1386290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态度</a:t>
            </a:r>
            <a:endParaRPr lang="en-US" altLang="zh-CN" sz="6600" b="1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000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5400" dirty="0">
                <a:solidFill>
                  <a:schemeClr val="tx2"/>
                </a:solidFill>
              </a:rPr>
              <a:t>编者。 语文课变成了识字课 </a:t>
            </a:r>
            <a:endParaRPr lang="en-US" altLang="zh-CN" sz="5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5400" dirty="0">
                <a:solidFill>
                  <a:schemeClr val="tx2"/>
                </a:solidFill>
              </a:rPr>
              <a:t>使用</a:t>
            </a:r>
            <a:r>
              <a:rPr lang="zh-CN" altLang="en-US" sz="5400" dirty="0" smtClean="0">
                <a:solidFill>
                  <a:schemeClr val="tx2"/>
                </a:solidFill>
              </a:rPr>
              <a:t>者。随意或无法选择</a:t>
            </a:r>
            <a:endParaRPr lang="en-US" altLang="zh-CN" sz="5400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三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</a:t>
            </a:r>
            <a:r>
              <a:rPr lang="zh-CN" altLang="en-US" sz="5400" dirty="0">
                <a:solidFill>
                  <a:schemeClr val="tx2"/>
                </a:solidFill>
              </a:rPr>
              <a:t>施教</a:t>
            </a:r>
            <a:r>
              <a:rPr lang="zh-CN" altLang="en-US" sz="5400" dirty="0" smtClean="0">
                <a:solidFill>
                  <a:schemeClr val="tx2"/>
                </a:solidFill>
              </a:rPr>
              <a:t>着。执照</a:t>
            </a:r>
            <a:r>
              <a:rPr lang="zh-CN" altLang="en-US" sz="5400" dirty="0">
                <a:solidFill>
                  <a:schemeClr val="tx2"/>
                </a:solidFill>
              </a:rPr>
              <a:t>？</a:t>
            </a:r>
            <a:r>
              <a:rPr lang="zh-CN" altLang="en-US" sz="5400" dirty="0" smtClean="0">
                <a:solidFill>
                  <a:schemeClr val="tx2"/>
                </a:solidFill>
              </a:rPr>
              <a:t>培训？学习？</a:t>
            </a:r>
            <a:endParaRPr lang="zh-CN" altLang="en-US" sz="5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sz="5400" dirty="0">
              <a:solidFill>
                <a:schemeClr val="tx2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90107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90525">
              <a:lnSpc>
                <a:spcPct val="107000"/>
              </a:lnSpc>
            </a:pP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548917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61641" y="949124"/>
            <a:ext cx="82874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 smtClean="0">
                <a:solidFill>
                  <a:schemeClr val="tx2"/>
                </a:solidFill>
              </a:rPr>
              <a:t>    </a:t>
            </a:r>
            <a:r>
              <a:rPr lang="zh-CN" altLang="en-US" sz="96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乌</a:t>
            </a:r>
            <a:r>
              <a:rPr lang="zh-CN" altLang="en-US" sz="9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鸦喝</a:t>
            </a:r>
            <a:r>
              <a:rPr lang="zh-CN" altLang="en-US" sz="96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水</a:t>
            </a:r>
            <a:endParaRPr lang="en-US" altLang="zh-CN" sz="9600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endParaRPr lang="en-US" altLang="zh-CN" sz="9600" dirty="0" smtClean="0">
              <a:solidFill>
                <a:schemeClr val="tx2"/>
              </a:solidFill>
            </a:endParaRPr>
          </a:p>
          <a:p>
            <a:r>
              <a:rPr lang="en-US" altLang="zh-CN" sz="9600" dirty="0">
                <a:solidFill>
                  <a:srgbClr val="FF0000"/>
                </a:solidFill>
              </a:rPr>
              <a:t> </a:t>
            </a:r>
            <a:r>
              <a:rPr lang="en-US" altLang="zh-CN" sz="9600" dirty="0" smtClean="0">
                <a:solidFill>
                  <a:srgbClr val="FF0000"/>
                </a:solidFill>
              </a:rPr>
              <a:t>  </a:t>
            </a:r>
            <a:r>
              <a:rPr lang="zh-CN" altLang="en-US" sz="9600" dirty="0" smtClean="0">
                <a:solidFill>
                  <a:srgbClr val="FF0000"/>
                </a:solidFill>
              </a:rPr>
              <a:t>红</a:t>
            </a:r>
            <a:r>
              <a:rPr lang="zh-CN" altLang="en-US" sz="9600" dirty="0" smtClean="0">
                <a:solidFill>
                  <a:schemeClr val="tx2"/>
                </a:solidFill>
              </a:rPr>
              <a:t>字是生字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421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586" y="462987"/>
            <a:ext cx="1124554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altLang="zh-CN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复习上一课的笔画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㇉</a:t>
            </a:r>
            <a:r>
              <a:rPr 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zh-CN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竖折折钩）</a:t>
            </a:r>
            <a:r>
              <a:rPr lang="en-US" sz="1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视频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7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5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马     </a:t>
            </a:r>
            <a:r>
              <a:rPr lang="en-US" sz="9600" dirty="0" smtClean="0">
                <a:solidFill>
                  <a:schemeClr val="tx2"/>
                </a:solidFill>
              </a:rPr>
              <a:t>乌   鸟</a:t>
            </a:r>
            <a:endParaRPr lang="en-US" sz="96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90850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2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altLang="zh-CN" sz="2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zh-CN" altLang="en-US" sz="9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拆字练习</a:t>
            </a:r>
            <a:r>
              <a:rPr lang="en-US" altLang="zh-CN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视频</a:t>
            </a:r>
            <a:r>
              <a:rPr lang="en-US" altLang="zh-CN" sz="5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CN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鸦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 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牙 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鸟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牙在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学过</a:t>
            </a:r>
            <a:endParaRPr lang="en-US" altLang="zh-CN" sz="9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159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97901" y="3279938"/>
            <a:ext cx="2948221" cy="346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4517" y="3714983"/>
            <a:ext cx="3785914" cy="217996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906239" y="487787"/>
            <a:ext cx="1056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 smtClean="0">
                <a:solidFill>
                  <a:srgbClr val="00B0F0"/>
                </a:solidFill>
              </a:rPr>
              <a:t>   看图说话</a:t>
            </a:r>
            <a:r>
              <a:rPr lang="en-US" altLang="zh-CN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(K</a:t>
            </a:r>
            <a:r>
              <a:rPr lang="zh-CN" altLang="en-US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学过</a:t>
            </a:r>
            <a:r>
              <a:rPr lang="en-US" altLang="zh-CN" sz="54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zh-CN" sz="9600" dirty="0" smtClean="0">
                <a:solidFill>
                  <a:schemeClr val="tx2"/>
                </a:solidFill>
              </a:rPr>
              <a:t>	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799" y="2057447"/>
            <a:ext cx="31886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 smtClean="0"/>
              <a:t>  </a:t>
            </a:r>
            <a:r>
              <a:rPr lang="zh-CN" altLang="en-US" sz="9600" dirty="0" smtClean="0">
                <a:solidFill>
                  <a:schemeClr val="tx2"/>
                </a:solidFill>
              </a:rPr>
              <a:t>吃</a:t>
            </a:r>
            <a:endParaRPr lang="en-US" sz="9600" dirty="0">
              <a:solidFill>
                <a:schemeClr val="tx2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768863" y="2145323"/>
            <a:ext cx="20398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 smtClean="0">
                <a:solidFill>
                  <a:srgbClr val="FF0000"/>
                </a:solidFill>
              </a:rPr>
              <a:t>喝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62937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71777" y="0"/>
            <a:ext cx="10567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 smtClean="0">
                <a:solidFill>
                  <a:srgbClr val="00B0F0"/>
                </a:solidFill>
              </a:rPr>
              <a:t>    </a:t>
            </a:r>
            <a:r>
              <a:rPr lang="zh-CN" altLang="en-US" sz="8000" dirty="0" smtClean="0">
                <a:solidFill>
                  <a:srgbClr val="00B0F0"/>
                </a:solidFill>
              </a:rPr>
              <a:t>看图说话 </a:t>
            </a:r>
            <a:r>
              <a:rPr lang="en-US" altLang="zh-CN" sz="80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zh-CN" altLang="en-US" sz="8000" dirty="0" smtClean="0">
                <a:solidFill>
                  <a:srgbClr val="00B0F0"/>
                </a:solidFill>
              </a:rPr>
              <a:t>视频</a:t>
            </a:r>
            <a:r>
              <a:rPr lang="en-US" altLang="zh-CN" sz="9600" dirty="0" smtClean="0">
                <a:solidFill>
                  <a:schemeClr val="tx2"/>
                </a:solidFill>
              </a:rPr>
              <a:t>	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1777" y="2875549"/>
            <a:ext cx="206155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9600" dirty="0" smtClean="0"/>
              <a:t> </a:t>
            </a:r>
            <a:r>
              <a:rPr lang="zh-CN" altLang="en-US" sz="9600" dirty="0" smtClean="0">
                <a:solidFill>
                  <a:srgbClr val="FF0000"/>
                </a:solidFill>
              </a:rPr>
              <a:t>渴</a:t>
            </a:r>
            <a:endParaRPr lang="en-US" sz="96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02983" y="1317613"/>
            <a:ext cx="6938285" cy="5228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2018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344" y="92599"/>
            <a:ext cx="11783028" cy="8402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dirty="0" smtClean="0">
                <a:solidFill>
                  <a:schemeClr val="tx2"/>
                </a:solidFill>
              </a:rPr>
              <a:t>   </a:t>
            </a:r>
            <a:endParaRPr lang="en-US" altLang="zh-CN" sz="3200" dirty="0" smtClean="0">
              <a:solidFill>
                <a:schemeClr val="tx2"/>
              </a:solidFill>
            </a:endParaRPr>
          </a:p>
          <a:p>
            <a:r>
              <a:rPr lang="zh-CN" altLang="en-US" sz="96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  一</a:t>
            </a:r>
            <a:r>
              <a:rPr lang="zh-CN" altLang="en-US" sz="9600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只乌鸦口</a:t>
            </a:r>
            <a:r>
              <a:rPr lang="zh-CN" altLang="en-US" sz="9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渴</a:t>
            </a:r>
            <a:r>
              <a:rPr lang="zh-CN" altLang="en-US" sz="96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了</a:t>
            </a:r>
            <a:endParaRPr lang="en-US" altLang="zh-CN" sz="9600" dirty="0" smtClean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r>
              <a:rPr lang="zh-CN" altLang="en-US" sz="8800" dirty="0" smtClean="0">
                <a:solidFill>
                  <a:schemeClr val="tx2"/>
                </a:solidFill>
              </a:rPr>
              <a:t>    </a:t>
            </a:r>
            <a:endParaRPr lang="en-US" altLang="zh-CN" sz="3600" dirty="0" smtClean="0">
              <a:solidFill>
                <a:schemeClr val="tx2"/>
              </a:solidFill>
            </a:endParaRPr>
          </a:p>
          <a:p>
            <a:r>
              <a:rPr lang="en-US" altLang="zh-CN" sz="8800" dirty="0">
                <a:solidFill>
                  <a:schemeClr val="tx2"/>
                </a:solidFill>
              </a:rPr>
              <a:t> </a:t>
            </a:r>
            <a:r>
              <a:rPr lang="en-US" altLang="zh-CN" sz="8800" dirty="0" smtClean="0">
                <a:solidFill>
                  <a:schemeClr val="tx2"/>
                </a:solidFill>
              </a:rPr>
              <a:t>  </a:t>
            </a:r>
            <a:r>
              <a:rPr lang="zh-CN" altLang="en-US" sz="8800" dirty="0" smtClean="0">
                <a:solidFill>
                  <a:schemeClr val="tx2"/>
                </a:solidFill>
              </a:rPr>
              <a:t>比较</a:t>
            </a:r>
            <a:r>
              <a:rPr lang="zh-CN" altLang="en-US" sz="8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</a:t>
            </a:r>
            <a:r>
              <a:rPr lang="zh-CN" altLang="en-US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8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口</a:t>
            </a:r>
            <a:r>
              <a:rPr lang="zh-CN" altLang="en-US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8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石</a:t>
            </a:r>
            <a:r>
              <a:rPr lang="zh-CN" altLang="en-US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8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8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用田</a:t>
            </a:r>
            <a:r>
              <a:rPr lang="zh-CN" altLang="en-US" sz="8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</a:t>
            </a:r>
            <a:r>
              <a:rPr lang="zh-CN" altLang="en-US" sz="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格练习。</a:t>
            </a:r>
            <a:endParaRPr lang="en-US" altLang="zh-CN" sz="8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altLang="zh-CN" sz="9600" dirty="0">
              <a:solidFill>
                <a:schemeClr val="tx2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r>
              <a:rPr lang="en-US" altLang="zh-CN" sz="6000" dirty="0" smtClean="0">
                <a:solidFill>
                  <a:schemeClr val="tx2"/>
                </a:solidFill>
              </a:rPr>
              <a:t>	</a:t>
            </a:r>
            <a:endParaRPr lang="en-US" sz="6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4885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55733" y="522642"/>
            <a:ext cx="11275782" cy="60071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9600" dirty="0" smtClean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    到</a:t>
            </a:r>
            <a:r>
              <a:rPr lang="zh-CN" altLang="en-US" sz="9600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处</a:t>
            </a:r>
            <a:r>
              <a:rPr lang="zh-CN" altLang="en-US" sz="96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找</a:t>
            </a:r>
            <a:r>
              <a:rPr lang="zh-CN" altLang="en-US" sz="9600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水喝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r>
              <a:rPr lang="zh-CN" alt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到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法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都有</a:t>
            </a:r>
            <a:r>
              <a:rPr lang="zh-CN" altLang="en-US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ㄥ</a:t>
            </a:r>
            <a:endParaRPr lang="en-US" altLang="zh-CN" sz="96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3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习笔画 </a:t>
            </a:r>
            <a:r>
              <a:rPr lang="zh-CN" altLang="en-US" sz="96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ㄥ</a:t>
            </a:r>
            <a:r>
              <a:rPr lang="zh-CN" altLang="en-US" sz="3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（撇折）</a:t>
            </a:r>
            <a:endParaRPr lang="en-US" altLang="zh-CN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32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66353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39969" y="211015"/>
            <a:ext cx="11441723" cy="62708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学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习笔画</a:t>
            </a:r>
            <a:r>
              <a:rPr lang="zh-CN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㇂</a:t>
            </a:r>
            <a:r>
              <a:rPr lang="zh-CN" altLang="en-US" sz="3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（斜钩</a:t>
            </a:r>
            <a:r>
              <a:rPr lang="zh-CN" altLang="en-US" sz="3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</a:t>
            </a:r>
            <a:r>
              <a:rPr lang="zh-CN" alt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找</a:t>
            </a:r>
            <a:r>
              <a:rPr lang="en-US" altLang="zh-CN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视频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顺便介绍</a:t>
            </a:r>
            <a:r>
              <a:rPr lang="zh-CN" alt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字，为下一课铺垫。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6677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412110"/>
            <a:ext cx="11414678" cy="4883181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zh-CN" altLang="en-US" sz="29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384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乌鸦</a:t>
            </a:r>
            <a:r>
              <a:rPr lang="zh-CN" altLang="en-US" sz="38400" dirty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看见一个</a:t>
            </a:r>
            <a:r>
              <a:rPr lang="zh-CN" altLang="en-US" sz="38400" dirty="0">
                <a:solidFill>
                  <a:srgbClr val="FF00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瓶</a:t>
            </a:r>
            <a:r>
              <a:rPr lang="zh-CN" altLang="en-US" sz="38400" dirty="0" smtClean="0">
                <a:solidFill>
                  <a:schemeClr val="tx2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子</a:t>
            </a: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8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185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zh-CN" sz="18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zh-CN" altLang="en-US" sz="35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复习</a:t>
            </a:r>
            <a:r>
              <a:rPr lang="zh-CN" altLang="en-US" sz="35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开</a:t>
            </a:r>
            <a:r>
              <a:rPr lang="zh-CN" altLang="en-US" sz="35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和笔画</a:t>
            </a:r>
            <a:r>
              <a:rPr lang="zh-CN" altLang="en-US" sz="35200" dirty="0" smtClean="0">
                <a:solidFill>
                  <a:srgbClr val="00B050"/>
                </a:solidFill>
              </a:rPr>
              <a:t>𠄌</a:t>
            </a:r>
            <a:r>
              <a:rPr lang="zh-CN" altLang="en-US" sz="11200" dirty="0" smtClean="0">
                <a:solidFill>
                  <a:srgbClr val="FF0000"/>
                </a:solidFill>
              </a:rPr>
              <a:t>（竖提）</a:t>
            </a:r>
            <a:endParaRPr lang="en-US" altLang="zh-CN" sz="112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3540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69" y="125194"/>
            <a:ext cx="11414678" cy="66294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altLang="zh-CN" sz="1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zh-CN" altLang="en-US" sz="10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里</a:t>
            </a:r>
            <a:r>
              <a:rPr lang="zh-CN" altLang="en-US" sz="10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面</a:t>
            </a:r>
            <a:r>
              <a:rPr lang="zh-CN" altLang="en-US" sz="10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en-US" sz="10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水</a:t>
            </a:r>
            <a:endParaRPr lang="en-US" altLang="zh-CN" sz="10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4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复习笔画</a:t>
            </a:r>
            <a:r>
              <a:rPr lang="en-US" sz="11300" dirty="0" smtClean="0">
                <a:solidFill>
                  <a:srgbClr val="00B050"/>
                </a:solidFill>
              </a:rPr>
              <a:t>𠃍</a:t>
            </a:r>
            <a:endParaRPr lang="en-US" sz="1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复习</a:t>
            </a:r>
            <a:r>
              <a:rPr lang="zh-CN" altLang="en-US" sz="1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田</a:t>
            </a: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1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土</a:t>
            </a:r>
            <a:endParaRPr lang="en-US" altLang="zh-CN" sz="113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31667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战略</a:t>
            </a:r>
            <a:endParaRPr lang="en-US" altLang="zh-CN" sz="6600" b="1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一，以学</a:t>
            </a: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生，而非</a:t>
            </a:r>
            <a:r>
              <a:rPr lang="zh-CN" altLang="en-US" sz="5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老师</a:t>
            </a: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为</a:t>
            </a:r>
            <a:r>
              <a:rPr lang="zh-CN" altLang="en-US" sz="5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中</a:t>
            </a: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心</a:t>
            </a:r>
            <a:endParaRPr lang="en-US" altLang="zh-CN" sz="5000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二</a:t>
            </a: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，和</a:t>
            </a:r>
            <a:r>
              <a:rPr lang="zh-CN" altLang="en-US" sz="5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美国的外语教学</a:t>
            </a:r>
            <a:r>
              <a:rPr lang="en-US" sz="5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5C</a:t>
            </a:r>
            <a:r>
              <a:rPr lang="zh-CN" altLang="en-US" sz="5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标准接</a:t>
            </a: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轨</a:t>
            </a:r>
            <a:endParaRPr lang="en-US" altLang="zh-CN" sz="5000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第</a:t>
            </a:r>
            <a:r>
              <a:rPr lang="zh-CN" altLang="en-US" sz="5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三，要整</a:t>
            </a: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全</a:t>
            </a:r>
            <a:r>
              <a:rPr lang="zh-CN" altLang="en-US" sz="5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， 技术方面：听、唱、说、读、写</a:t>
            </a:r>
            <a:r>
              <a:rPr lang="zh-CN" altLang="en-US" sz="50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；人</a:t>
            </a:r>
            <a:r>
              <a:rPr lang="zh-CN" altLang="en-US" sz="50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文方面：思想、情感、品格、文化、文学等</a:t>
            </a:r>
            <a:endParaRPr lang="en-US" sz="5000" dirty="0">
              <a:solidFill>
                <a:schemeClr val="tx2"/>
              </a:solidFill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5C</a:t>
            </a:r>
            <a:r>
              <a:rPr lang="zh-CN" altLang="en-US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fr-FR" altLang="zh-C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Communication</a:t>
            </a:r>
            <a:r>
              <a:rPr lang="en-US" altLang="zh-C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altLang="zh-C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Connection</a:t>
            </a:r>
            <a:r>
              <a:rPr lang="en-US" altLang="zh-C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Culture</a:t>
            </a:r>
            <a:r>
              <a:rPr lang="en-US" altLang="zh-CN" sz="30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altLang="zh-CN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Comparison</a:t>
            </a:r>
            <a:r>
              <a:rPr lang="en-US" altLang="zh-CN" sz="30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altLang="zh-CN" sz="30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Community</a:t>
            </a:r>
            <a:endParaRPr lang="en-US" altLang="zh-CN" sz="3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90107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90525">
              <a:lnSpc>
                <a:spcPct val="107000"/>
              </a:lnSpc>
            </a:pP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792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68" y="0"/>
            <a:ext cx="11817753" cy="6629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altLang="zh-CN" sz="5400" dirty="0">
                <a:solidFill>
                  <a:schemeClr val="tx2"/>
                </a:solidFill>
              </a:rPr>
              <a:t> </a:t>
            </a:r>
            <a:r>
              <a:rPr lang="en-US" altLang="zh-CN" sz="5400" dirty="0" smtClean="0">
                <a:solidFill>
                  <a:schemeClr val="tx2"/>
                </a:solidFill>
              </a:rPr>
              <a:t>  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</a:p>
          <a:p>
            <a:pPr marL="0" indent="0">
              <a:buNone/>
            </a:pP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zh-CN" altLang="en-US" sz="12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r>
              <a:rPr lang="zh-CN" altLang="en-US" sz="12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    </a:t>
            </a:r>
            <a:endParaRPr lang="en-US" altLang="zh-CN" sz="12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</a:t>
            </a:r>
            <a:r>
              <a:rPr lang="zh-CN" altLang="en-US" sz="1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六课除了学新的笔画、词汇和内容以外，还复习了第五课，预习第七课的部分内容</a:t>
            </a: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1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1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有</a:t>
            </a:r>
            <a:r>
              <a:rPr lang="zh-CN" altLang="en-US" sz="11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</a:t>
            </a:r>
            <a:r>
              <a:rPr lang="zh-CN" altLang="en-US" sz="1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的、条理的重复！</a:t>
            </a:r>
            <a:r>
              <a:rPr lang="en-US" altLang="zh-CN" sz="1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11300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这是这套书的思路，内容的安排注重关系和联系，同时也贯</a:t>
            </a: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彻</a:t>
            </a:r>
            <a:r>
              <a:rPr lang="zh-CN" altLang="en-US" sz="113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温</a:t>
            </a:r>
            <a:r>
              <a:rPr lang="zh-CN" altLang="en-US" sz="11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故知新</a:t>
            </a:r>
            <a:r>
              <a:rPr lang="zh-CN" altLang="en-US" sz="1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的精神，养成良</a:t>
            </a:r>
            <a:r>
              <a:rPr lang="zh-CN" altLang="en-US" sz="113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好的习惯</a:t>
            </a:r>
            <a:r>
              <a:rPr lang="zh-CN" altLang="en-US" sz="11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  </a:t>
            </a:r>
            <a:endParaRPr lang="en-US" altLang="zh-CN" sz="11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4783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68" y="0"/>
            <a:ext cx="11817753" cy="662940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CN" sz="5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3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320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320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习惯的重要性</a:t>
            </a:r>
            <a:endParaRPr lang="en-US" altLang="zh-CN" sz="32000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9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26400" dirty="0" smtClean="0">
                <a:solidFill>
                  <a:schemeClr val="tx2"/>
                </a:solidFill>
              </a:rPr>
              <a:t>利</a:t>
            </a:r>
            <a:r>
              <a:rPr lang="zh-CN" altLang="en-US" sz="26400" dirty="0">
                <a:solidFill>
                  <a:schemeClr val="tx2"/>
                </a:solidFill>
              </a:rPr>
              <a:t>用视频循序渐进学笔</a:t>
            </a:r>
            <a:r>
              <a:rPr lang="zh-CN" altLang="en-US" sz="26400" dirty="0" smtClean="0">
                <a:solidFill>
                  <a:schemeClr val="tx2"/>
                </a:solidFill>
              </a:rPr>
              <a:t>画、笔</a:t>
            </a:r>
            <a:r>
              <a:rPr lang="zh-CN" altLang="en-US" sz="26400" dirty="0">
                <a:solidFill>
                  <a:schemeClr val="tx2"/>
                </a:solidFill>
              </a:rPr>
              <a:t>顺的效果是怎样的呢？</a:t>
            </a:r>
            <a:endParaRPr lang="en-US" sz="264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14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6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应要求，第</a:t>
            </a:r>
            <a:r>
              <a:rPr lang="zh-CN" altLang="en-US" sz="26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三</a:t>
            </a:r>
            <a:r>
              <a:rPr lang="zh-CN" altLang="en-US" sz="26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册生字的笔画、笔顺也做成了视频</a:t>
            </a:r>
            <a:endParaRPr lang="en-US" altLang="zh-CN" sz="26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4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1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7653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70" y="127322"/>
            <a:ext cx="11817751" cy="65020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zh-CN" altLang="en-US" sz="11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二、三年级</a:t>
            </a:r>
            <a:r>
              <a:rPr lang="zh-CN" altLang="en-US" sz="2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：笔</a:t>
            </a: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画、笔顺、部首、结构，查字典，拼音，中文输入。</a:t>
            </a:r>
          </a:p>
          <a:p>
            <a:pPr marL="0" indent="0">
              <a:buNone/>
            </a:pP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四年级，语法：词，句子成分</a:t>
            </a:r>
            <a:r>
              <a:rPr lang="zh-CN" altLang="en-US" sz="2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21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五年级</a:t>
            </a:r>
            <a:r>
              <a:rPr lang="zh-CN" altLang="en-US" sz="2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，他</a:t>
            </a: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们的英文阅读已经很广，而且有一定的深度。但是他们用的中文教材的内容，</a:t>
            </a:r>
            <a:r>
              <a:rPr lang="zh-CN" altLang="en-US" sz="21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却在另</a:t>
            </a:r>
            <a:r>
              <a:rPr lang="zh-CN" altLang="en-US" sz="21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一个天地。</a:t>
            </a:r>
          </a:p>
          <a:p>
            <a:pPr marL="0" indent="0">
              <a:buNone/>
            </a:pPr>
            <a:r>
              <a:rPr lang="zh-CN" altLang="en-US" sz="24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24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289262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70" y="127322"/>
            <a:ext cx="11817751" cy="6502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中</a:t>
            </a:r>
            <a:r>
              <a:rPr lang="zh-CN" altLang="en-US" sz="9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场休息之</a:t>
            </a:r>
            <a:r>
              <a:rPr lang="zh-CN" altLang="en-US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后</a:t>
            </a:r>
            <a:endParaRPr lang="zh-CN" altLang="en-US" sz="9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第</a:t>
            </a:r>
            <a:r>
              <a:rPr lang="zh-CN" altLang="en-US" sz="9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六册第三课</a:t>
            </a:r>
            <a:r>
              <a:rPr lang="en-US" altLang="zh-CN" sz="9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93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琴</a:t>
            </a:r>
            <a:r>
              <a:rPr lang="en-US" altLang="zh-CN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</a:p>
          <a:p>
            <a:pPr marL="0" indent="0">
              <a:buNone/>
            </a:pPr>
            <a:r>
              <a:rPr lang="zh-CN" altLang="en-US" sz="9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93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请预习，准备问题</a:t>
            </a:r>
            <a:endParaRPr lang="en-US" altLang="zh-CN" sz="93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13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11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16223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70" y="127322"/>
            <a:ext cx="11817751" cy="65020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CN" sz="5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2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高年级</a:t>
            </a:r>
            <a:r>
              <a:rPr lang="zh-CN" altLang="en-US" sz="28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en-US" altLang="zh-CN" sz="2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ommunication</a:t>
            </a:r>
            <a:r>
              <a:rPr lang="zh-CN" altLang="en-US" sz="2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重点在</a:t>
            </a:r>
            <a:r>
              <a:rPr lang="en-US" altLang="zh-CN" sz="28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zh-CN" sz="28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ommunion(</a:t>
            </a:r>
            <a:r>
              <a:rPr lang="zh-CN" altLang="en-US" sz="28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心、灵、感情</a:t>
            </a:r>
            <a:r>
              <a:rPr lang="en-US" altLang="zh-CN" sz="288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CN" altLang="en-US" sz="28800" dirty="0" smtClean="0">
                <a:solidFill>
                  <a:schemeClr val="tx2"/>
                </a:solidFill>
              </a:rPr>
              <a:t>从</a:t>
            </a:r>
            <a:r>
              <a:rPr lang="zh-CN" altLang="en-US" sz="28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8800" b="1" dirty="0" smtClean="0">
                <a:solidFill>
                  <a:schemeClr val="tx2"/>
                </a:solidFill>
              </a:rPr>
              <a:t>对</a:t>
            </a:r>
            <a:r>
              <a:rPr lang="zh-CN" altLang="en-US" sz="28800" b="1" dirty="0">
                <a:solidFill>
                  <a:schemeClr val="tx2"/>
                </a:solidFill>
              </a:rPr>
              <a:t>牛弹</a:t>
            </a:r>
            <a:r>
              <a:rPr lang="zh-CN" altLang="en-US" sz="28800" b="1" dirty="0" smtClean="0">
                <a:solidFill>
                  <a:schemeClr val="tx2"/>
                </a:solidFill>
              </a:rPr>
              <a:t>琴</a:t>
            </a:r>
            <a:r>
              <a:rPr lang="zh-CN" altLang="en-US" sz="28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8800" dirty="0" smtClean="0">
                <a:solidFill>
                  <a:schemeClr val="tx2"/>
                </a:solidFill>
              </a:rPr>
              <a:t>可知：</a:t>
            </a:r>
            <a:endParaRPr lang="en-US" altLang="zh-CN" sz="288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28800" dirty="0" smtClean="0">
                <a:solidFill>
                  <a:schemeClr val="tx2"/>
                </a:solidFill>
              </a:rPr>
              <a:t>沟</a:t>
            </a:r>
            <a:r>
              <a:rPr lang="zh-CN" altLang="en-US" sz="28800" dirty="0">
                <a:solidFill>
                  <a:schemeClr val="tx2"/>
                </a:solidFill>
              </a:rPr>
              <a:t>通的工具不仅是语言，还有观念</a:t>
            </a:r>
            <a:r>
              <a:rPr lang="zh-CN" altLang="en-US" sz="28800" dirty="0" smtClean="0">
                <a:solidFill>
                  <a:schemeClr val="tx2"/>
                </a:solidFill>
              </a:rPr>
              <a:t>、思</a:t>
            </a:r>
            <a:r>
              <a:rPr lang="zh-CN" altLang="en-US" sz="28800" dirty="0">
                <a:solidFill>
                  <a:schemeClr val="tx2"/>
                </a:solidFill>
              </a:rPr>
              <a:t>维方</a:t>
            </a:r>
            <a:r>
              <a:rPr lang="zh-CN" altLang="en-US" sz="28800" dirty="0" smtClean="0">
                <a:solidFill>
                  <a:schemeClr val="tx2"/>
                </a:solidFill>
              </a:rPr>
              <a:t>式、文化背景等。</a:t>
            </a:r>
            <a:endParaRPr lang="en-US" altLang="zh-CN" sz="288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10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4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1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0903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3" y="973015"/>
            <a:ext cx="11646209" cy="53457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</a:t>
            </a:r>
            <a:r>
              <a:rPr lang="zh-CN" altLang="en-US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经典故事</a:t>
            </a:r>
            <a:endParaRPr lang="zh-CN" alt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</a:t>
            </a:r>
            <a:r>
              <a:rPr lang="en-US" sz="3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záo</a:t>
            </a:r>
            <a:endParaRPr lang="en-US" altLang="zh-CN" sz="3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愚公移山   凿壁偷光</a:t>
            </a:r>
            <a:endParaRPr lang="en-US" altLang="zh-CN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</p:txBody>
      </p:sp>
    </p:spTree>
    <p:extLst>
      <p:ext uri="{BB962C8B-B14F-4D97-AF65-F5344CB8AC3E}">
        <p14:creationId xmlns:p14="http://schemas.microsoft.com/office/powerpoint/2010/main" xmlns="" val="997270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3" y="480645"/>
            <a:ext cx="11646209" cy="583809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活动、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幽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默、笑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话   </a:t>
            </a:r>
          </a:p>
          <a:p>
            <a:pPr marL="0" indent="0">
              <a:buNone/>
            </a:pPr>
            <a:endParaRPr lang="en-US" altLang="zh-CN" sz="3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两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个人一组，</a:t>
            </a: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</a:t>
            </a: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讲三件事情，其中一件是假的，请</a:t>
            </a: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猜哪一件是假的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吃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饭    </a:t>
            </a:r>
            <a:r>
              <a:rPr lang="en-US" altLang="zh-CN" sz="96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WiFi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	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低头族</a:t>
            </a:r>
            <a:endParaRPr lang="en-US" altLang="zh-CN" sz="6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8487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3" y="136769"/>
            <a:ext cx="11646209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 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琴</a:t>
            </a:r>
            <a:endParaRPr lang="en-US" altLang="zh-CN" sz="4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网虫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月光族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户口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65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r-FR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Connection</a:t>
            </a:r>
            <a:r>
              <a:rPr lang="en-US" altLang="zh-CN" sz="66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altLang="zh-CN" sz="66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Culture</a:t>
            </a:r>
            <a:r>
              <a:rPr lang="en-US" altLang="zh-CN" sz="6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altLang="zh-CN" sz="6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Comparison</a:t>
            </a:r>
            <a:endParaRPr lang="en-US" altLang="zh-CN" sz="6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26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第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六册第三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课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琴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》</a:t>
            </a:r>
          </a:p>
          <a:p>
            <a:pPr marL="0" indent="0">
              <a:buNone/>
            </a:pPr>
            <a:r>
              <a:rPr lang="zh-CN" altLang="en-US" sz="94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金句</a:t>
            </a:r>
            <a:r>
              <a:rPr lang="en-US" altLang="zh-CN" sz="9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9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家庭作</a:t>
            </a:r>
            <a:r>
              <a:rPr lang="zh-CN" altLang="en-US" sz="9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业，记下来</a:t>
            </a:r>
            <a:r>
              <a:rPr lang="en-US" altLang="zh-CN" sz="9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9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r>
              <a:rPr lang="zh-CN" altLang="en-US" sz="9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做人第一，其次才是做艺术家，再其次做音乐家，最后才是做钢琴家。</a:t>
            </a:r>
            <a:endParaRPr lang="en-US" altLang="zh-CN" sz="94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4542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96770" y="127322"/>
            <a:ext cx="11817751" cy="650207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en-US" altLang="zh-CN" sz="5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38400" dirty="0" smtClean="0">
                <a:solidFill>
                  <a:schemeClr val="tx2"/>
                </a:solidFill>
              </a:rPr>
              <a:t> </a:t>
            </a:r>
            <a:r>
              <a:rPr lang="zh-CN" altLang="en-US" sz="38400" dirty="0">
                <a:solidFill>
                  <a:schemeClr val="tx2"/>
                </a:solidFill>
              </a:rPr>
              <a:t> </a:t>
            </a:r>
            <a:r>
              <a:rPr lang="zh-CN" altLang="en-US" sz="38400" dirty="0" smtClean="0">
                <a:solidFill>
                  <a:schemeClr val="tx2"/>
                </a:solidFill>
              </a:rPr>
              <a:t>  上台朗读课文</a:t>
            </a:r>
            <a:endParaRPr lang="en-US" altLang="zh-CN" sz="38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16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38400" dirty="0" smtClean="0">
                <a:solidFill>
                  <a:schemeClr val="tx2"/>
                </a:solidFill>
              </a:rPr>
              <a:t>第</a:t>
            </a:r>
            <a:r>
              <a:rPr lang="zh-CN" altLang="en-US" sz="38400" dirty="0">
                <a:solidFill>
                  <a:schemeClr val="tx2"/>
                </a:solidFill>
              </a:rPr>
              <a:t>一次把面子丢干净</a:t>
            </a:r>
            <a:r>
              <a:rPr lang="zh-CN" altLang="en-US" sz="38400" dirty="0" smtClean="0">
                <a:solidFill>
                  <a:schemeClr val="tx2"/>
                </a:solidFill>
              </a:rPr>
              <a:t>，</a:t>
            </a:r>
            <a:endParaRPr lang="en-US" altLang="zh-CN" sz="38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38400" dirty="0" smtClean="0">
                <a:solidFill>
                  <a:schemeClr val="tx2"/>
                </a:solidFill>
              </a:rPr>
              <a:t>以</a:t>
            </a:r>
            <a:r>
              <a:rPr lang="zh-CN" altLang="en-US" sz="38400" dirty="0">
                <a:solidFill>
                  <a:schemeClr val="tx2"/>
                </a:solidFill>
              </a:rPr>
              <a:t>后就没得丢了。</a:t>
            </a:r>
            <a:endParaRPr lang="en-US" altLang="zh-CN" sz="384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zh-CN" altLang="en-US" sz="120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12000" dirty="0" smtClean="0">
                <a:solidFill>
                  <a:schemeClr val="tx2"/>
                </a:solidFill>
              </a:rPr>
              <a:t>     </a:t>
            </a:r>
            <a:endParaRPr lang="en-US" altLang="zh-CN" sz="12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12000" dirty="0">
                <a:solidFill>
                  <a:schemeClr val="tx2"/>
                </a:solidFill>
              </a:rPr>
              <a:t> </a:t>
            </a:r>
            <a:r>
              <a:rPr lang="en-US" altLang="zh-CN" sz="12000" dirty="0" smtClean="0">
                <a:solidFill>
                  <a:schemeClr val="tx2"/>
                </a:solidFill>
              </a:rPr>
              <a:t>   </a:t>
            </a:r>
            <a:endParaRPr lang="en-US" altLang="zh-CN" sz="20000" dirty="0">
              <a:solidFill>
                <a:schemeClr val="tx2"/>
              </a:solidFill>
            </a:endParaRPr>
          </a:p>
          <a:p>
            <a:pPr marL="0" indent="0">
              <a:buNone/>
            </a:pPr>
            <a:endParaRPr lang="en-US" altLang="zh-CN" sz="104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en-US" altLang="zh-CN" sz="4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13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endParaRPr lang="en-US" altLang="zh-CN" sz="113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571694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</a:t>
            </a:r>
            <a:r>
              <a:rPr lang="en-US" altLang="zh-CN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				</a:t>
            </a:r>
            <a:r>
              <a:rPr lang="zh-CN" altLang="en-US" sz="6600" b="1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战术</a:t>
            </a:r>
          </a:p>
          <a:p>
            <a:pPr marL="0" indent="0">
              <a:buNone/>
            </a:pP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   </a:t>
            </a:r>
            <a:endParaRPr lang="en-US" altLang="zh-CN" dirty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运动、歌声、图片、动画、音乐、</a:t>
            </a:r>
            <a:endParaRPr lang="en-US" altLang="zh-CN" sz="5400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试验、游戏、糖果、视频、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故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事、</a:t>
            </a:r>
            <a:endParaRPr lang="en-US" altLang="zh-CN" sz="5400" dirty="0" smtClean="0">
              <a:solidFill>
                <a:schemeClr val="tx2"/>
              </a:solidFill>
              <a:latin typeface="Times New Roman" panose="02020603050405020304" pitchFamily="18" charset="0"/>
              <a:ea typeface="SimSun" panose="02010600030101010101" pitchFamily="2" charset="-122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提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问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、笑话、讨论</a:t>
            </a:r>
            <a:r>
              <a:rPr lang="zh-CN" altLang="en-US" sz="5400" dirty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演讲、辩论</a:t>
            </a:r>
            <a:r>
              <a:rPr lang="en-US" altLang="zh-CN" sz="5400" dirty="0" smtClean="0">
                <a:solidFill>
                  <a:schemeClr val="tx2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z="5400" dirty="0">
              <a:solidFill>
                <a:schemeClr val="tx2"/>
              </a:solidFill>
              <a:latin typeface="SimSun" panose="02010600030101010101" pitchFamily="2" charset="-122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48000" y="2790107"/>
            <a:ext cx="6096000" cy="344069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90525">
              <a:lnSpc>
                <a:spcPct val="107000"/>
              </a:lnSpc>
            </a:pPr>
            <a:endParaRPr lang="en-US" sz="1600" dirty="0">
              <a:effectLst/>
              <a:latin typeface="Calibri" panose="020F0502020204030204" pitchFamily="34" charset="0"/>
              <a:ea typeface="SimSu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5916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13458" y="136769"/>
            <a:ext cx="11206334" cy="6629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zh-CN" altLang="en-US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第一段</a:t>
            </a:r>
            <a:endParaRPr lang="zh-CN" altLang="en-US" sz="9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在古代中国，人的文化修养用</a:t>
            </a:r>
            <a:r>
              <a:rPr lang="zh-CN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琴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棋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书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zh-CN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画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四方面的才能来体现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，琴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被列为四大才能之首，暗示了</a:t>
            </a:r>
            <a:r>
              <a:rPr lang="zh-CN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音乐的重要性</a:t>
            </a:r>
            <a:r>
              <a:rPr lang="zh-CN" altLang="en-US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9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68575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>
                <a:solidFill>
                  <a:schemeClr val="tx2"/>
                </a:solidFill>
              </a:rPr>
              <a:t>它是除了</a:t>
            </a:r>
            <a:r>
              <a:rPr lang="zh-CN" altLang="en-US" sz="7200" dirty="0" smtClean="0">
                <a:solidFill>
                  <a:schemeClr val="tx2"/>
                </a:solidFill>
              </a:rPr>
              <a:t>神学</a:t>
            </a:r>
            <a:r>
              <a:rPr lang="zh-CN" altLang="en-US" sz="7200" dirty="0">
                <a:solidFill>
                  <a:schemeClr val="tx2"/>
                </a:solidFill>
              </a:rPr>
              <a:t>以外</a:t>
            </a:r>
            <a:r>
              <a:rPr lang="zh-CN" altLang="en-US" sz="7200" dirty="0" smtClean="0">
                <a:solidFill>
                  <a:schemeClr val="tx2"/>
                </a:solidFill>
              </a:rPr>
              <a:t>，唯</a:t>
            </a:r>
            <a:r>
              <a:rPr lang="zh-CN" altLang="en-US" sz="7200" dirty="0">
                <a:solidFill>
                  <a:schemeClr val="tx2"/>
                </a:solidFill>
              </a:rPr>
              <a:t>一一种能</a:t>
            </a:r>
            <a:r>
              <a:rPr lang="zh-CN" altLang="en-US" sz="7200" dirty="0" smtClean="0">
                <a:solidFill>
                  <a:schemeClr val="tx2"/>
                </a:solidFill>
              </a:rPr>
              <a:t>够安</a:t>
            </a:r>
            <a:r>
              <a:rPr lang="zh-CN" altLang="en-US" sz="7200" dirty="0">
                <a:solidFill>
                  <a:schemeClr val="tx2"/>
                </a:solidFill>
              </a:rPr>
              <a:t>抚心灵</a:t>
            </a:r>
            <a:r>
              <a:rPr lang="zh-CN" altLang="en-US" sz="7200" dirty="0" smtClean="0">
                <a:solidFill>
                  <a:schemeClr val="tx2"/>
                </a:solidFill>
              </a:rPr>
              <a:t>的焦</a:t>
            </a:r>
            <a:r>
              <a:rPr lang="zh-CN" altLang="en-US" sz="7200" dirty="0">
                <a:solidFill>
                  <a:schemeClr val="tx2"/>
                </a:solidFill>
              </a:rPr>
              <a:t>躁并且</a:t>
            </a:r>
            <a:r>
              <a:rPr lang="zh-CN" altLang="en-US" sz="7200" dirty="0" smtClean="0">
                <a:solidFill>
                  <a:schemeClr val="tx2"/>
                </a:solidFill>
              </a:rPr>
              <a:t>驱走人的</a:t>
            </a:r>
            <a:endParaRPr lang="en-US" altLang="zh-CN" sz="7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chemeClr val="tx2"/>
                </a:solidFill>
              </a:rPr>
              <a:t>罪</a:t>
            </a:r>
            <a:r>
              <a:rPr lang="zh-CN" altLang="en-US" sz="7200" dirty="0">
                <a:solidFill>
                  <a:schemeClr val="tx2"/>
                </a:solidFill>
              </a:rPr>
              <a:t>恶念</a:t>
            </a:r>
            <a:r>
              <a:rPr lang="zh-CN" altLang="en-US" sz="7200" dirty="0" smtClean="0">
                <a:solidFill>
                  <a:schemeClr val="tx2"/>
                </a:solidFill>
              </a:rPr>
              <a:t>头</a:t>
            </a:r>
            <a:endParaRPr lang="en-US" altLang="zh-CN" sz="7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chemeClr val="tx2"/>
                </a:solidFill>
              </a:rPr>
              <a:t>的</a:t>
            </a:r>
            <a:r>
              <a:rPr lang="zh-CN" altLang="en-US" sz="7200" dirty="0">
                <a:solidFill>
                  <a:schemeClr val="tx2"/>
                </a:solidFill>
              </a:rPr>
              <a:t>艺术</a:t>
            </a:r>
            <a:r>
              <a:rPr lang="zh-CN" altLang="en-US" sz="7200" dirty="0" smtClean="0">
                <a:solidFill>
                  <a:schemeClr val="tx2"/>
                </a:solidFill>
              </a:rPr>
              <a:t>。</a:t>
            </a:r>
            <a:endParaRPr lang="en-US" altLang="zh-CN" sz="7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7200" dirty="0">
              <a:solidFill>
                <a:schemeClr val="tx2"/>
              </a:solidFill>
            </a:endParaRPr>
          </a:p>
        </p:txBody>
      </p:sp>
      <p:pic>
        <p:nvPicPr>
          <p:cNvPr id="3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43519" y="2487122"/>
            <a:ext cx="6306642" cy="4162384"/>
          </a:xfrm>
        </p:spPr>
      </p:pic>
    </p:spTree>
    <p:extLst>
      <p:ext uri="{BB962C8B-B14F-4D97-AF65-F5344CB8AC3E}">
        <p14:creationId xmlns:p14="http://schemas.microsoft.com/office/powerpoint/2010/main" xmlns="" val="15136768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40284" y="228600"/>
            <a:ext cx="11414678" cy="6629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Music </a:t>
            </a:r>
            <a:r>
              <a:rPr 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only art which, besides </a:t>
            </a:r>
            <a:r>
              <a:rPr 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theology</a:t>
            </a:r>
            <a:r>
              <a:rPr 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calm the 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agitations of the 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soul and put the </a:t>
            </a:r>
          </a:p>
          <a:p>
            <a:pPr marL="0" indent="0">
              <a:buNone/>
            </a:pPr>
            <a:r>
              <a:rPr 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devil to flight.</a:t>
            </a:r>
          </a:p>
          <a:p>
            <a:pPr marL="0" indent="0">
              <a:buNone/>
            </a:pPr>
            <a:endParaRPr lang="en-US" sz="7200" dirty="0">
              <a:solidFill>
                <a:schemeClr val="tx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99887" y="1515334"/>
            <a:ext cx="5155075" cy="511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17301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b="1" dirty="0" smtClean="0">
                <a:solidFill>
                  <a:schemeClr val="tx2"/>
                </a:solidFill>
              </a:rPr>
              <a:t>问题</a:t>
            </a:r>
            <a:r>
              <a:rPr lang="zh-CN" altLang="en-US" sz="7200" dirty="0" smtClean="0">
                <a:solidFill>
                  <a:schemeClr val="tx2"/>
                </a:solidFill>
              </a:rPr>
              <a:t>：学</a:t>
            </a:r>
            <a:r>
              <a:rPr lang="zh-CN" altLang="en-US" sz="7200" dirty="0">
                <a:solidFill>
                  <a:schemeClr val="tx2"/>
                </a:solidFill>
              </a:rPr>
              <a:t>问、学问，重点不是在被动地学习，而是主动地提问</a:t>
            </a:r>
            <a:r>
              <a:rPr lang="zh-CN" altLang="en-US" sz="7200" dirty="0" smtClean="0">
                <a:solidFill>
                  <a:schemeClr val="tx2"/>
                </a:solidFill>
              </a:rPr>
              <a:t>。以学生为中心。</a:t>
            </a:r>
            <a:endParaRPr lang="en-US" altLang="zh-CN" sz="72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7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讨</a:t>
            </a:r>
            <a:r>
              <a:rPr lang="zh-CN" altLang="en-US" sz="7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论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：学的是什么乐器？</a:t>
            </a:r>
            <a:endParaRPr lang="en-US" altLang="zh-CN" sz="7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为什么？安抚心灵的焦躁？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03662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zh-CN" altLang="en-US" sz="9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红色</a:t>
            </a:r>
            <a:r>
              <a:rPr lang="zh-CN" altLang="en-US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是生字</a:t>
            </a:r>
            <a:r>
              <a:rPr lang="en-US" altLang="zh-CN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</a:t>
            </a:r>
            <a:r>
              <a:rPr lang="en-US" altLang="zh-CN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96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蓝色</a:t>
            </a:r>
            <a:r>
              <a:rPr lang="zh-CN" altLang="en-US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是易出错的</a:t>
            </a:r>
            <a:r>
              <a:rPr lang="zh-CN" altLang="en-US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字</a:t>
            </a:r>
            <a:r>
              <a:rPr lang="en-US" altLang="zh-CN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9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词</a:t>
            </a:r>
            <a:r>
              <a:rPr lang="en-US" altLang="zh-CN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9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9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01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第二段</a:t>
            </a:r>
            <a:endParaRPr lang="en-US" altLang="zh-CN" sz="101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10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</a:t>
            </a:r>
            <a:r>
              <a:rPr lang="zh-CN" altLang="en-US" sz="10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传统</a:t>
            </a:r>
            <a:r>
              <a:rPr lang="zh-CN" altLang="en-US" sz="10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延续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到了现在。不管是在国内，还是在国外，很多中国人</a:t>
            </a:r>
            <a:r>
              <a:rPr lang="zh-CN" altLang="en-US" sz="10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的家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庭都要求孩子学琴，选择的乐</a:t>
            </a:r>
            <a:r>
              <a:rPr lang="zh-CN" altLang="en-US" sz="10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器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往往是钢琴。但是，你知道吗？钢琴作</a:t>
            </a:r>
            <a:r>
              <a:rPr lang="zh-CN" altLang="en-US" sz="10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</a:t>
            </a:r>
            <a:r>
              <a:rPr lang="zh-CN" altLang="en-US" sz="101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商</a:t>
            </a:r>
            <a:r>
              <a:rPr lang="zh-CN" altLang="en-US" sz="10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品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，在第一次</a:t>
            </a:r>
            <a:r>
              <a:rPr lang="zh-CN" altLang="en-US" sz="10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鸦片战争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的时候</a:t>
            </a:r>
            <a:r>
              <a:rPr lang="zh-CN" altLang="en-US" sz="10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输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入中国并不受</a:t>
            </a:r>
            <a:r>
              <a:rPr lang="zh-CN" altLang="en-US" sz="10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欢迎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。只是在第二次鸦片</a:t>
            </a:r>
            <a:r>
              <a:rPr lang="zh-CN" altLang="en-US" sz="10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战争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以后，外国人在中国</a:t>
            </a:r>
            <a:r>
              <a:rPr lang="zh-CN" altLang="en-US" sz="101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建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了很多的学校和教堂，它才慢慢被接受。现在，</a:t>
            </a:r>
            <a:r>
              <a:rPr lang="zh-CN" altLang="en-US" sz="10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它已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经成了一些家庭的</a:t>
            </a:r>
            <a:r>
              <a:rPr lang="zh-CN" altLang="en-US" sz="101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奢侈品</a:t>
            </a:r>
            <a:r>
              <a:rPr lang="zh-CN" altLang="en-US" sz="101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endParaRPr lang="en-US" altLang="zh-CN" sz="101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01892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延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续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：圣诞节，读书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商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品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：商品</a:t>
            </a: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服务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？商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品</a:t>
            </a: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服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务？</a:t>
            </a:r>
            <a:endParaRPr lang="en-US" altLang="zh-CN" sz="6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鸦</a:t>
            </a:r>
            <a:r>
              <a:rPr lang="zh-C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片战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争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：两次的时间和事件（香港被占，火烧圆明园，抢走</a:t>
            </a: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万件文物）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奢</a:t>
            </a:r>
            <a:r>
              <a:rPr lang="zh-C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侈</a:t>
            </a:r>
            <a:r>
              <a:rPr lang="zh-CN" altLang="en-US" sz="6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品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Louis </a:t>
            </a: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Vuitton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44329" y="4337826"/>
            <a:ext cx="2796687" cy="2428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4897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4778" y="220906"/>
            <a:ext cx="5126149" cy="6275510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58581" y="1359877"/>
            <a:ext cx="6310679" cy="417524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373446" y="220906"/>
            <a:ext cx="459935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600" dirty="0" smtClean="0"/>
              <a:t>    </a:t>
            </a:r>
            <a:r>
              <a:rPr lang="zh-CN" altLang="en-US" sz="6600" dirty="0" smtClean="0">
                <a:solidFill>
                  <a:schemeClr val="accent5">
                    <a:lumMod val="75000"/>
                  </a:schemeClr>
                </a:solidFill>
              </a:rPr>
              <a:t>笑</a:t>
            </a:r>
            <a:r>
              <a:rPr lang="zh-CN" altLang="en-US" sz="6600" dirty="0">
                <a:solidFill>
                  <a:schemeClr val="accent5">
                    <a:lumMod val="75000"/>
                  </a:schemeClr>
                </a:solidFill>
              </a:rPr>
              <a:t>话</a:t>
            </a:r>
            <a:endParaRPr lang="en-US" sz="66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6533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86674" y="1574158"/>
            <a:ext cx="7993530" cy="5197032"/>
          </a:xfrm>
        </p:spPr>
      </p:pic>
      <p:sp>
        <p:nvSpPr>
          <p:cNvPr id="3" name="Rectangle 2"/>
          <p:cNvSpPr/>
          <p:nvPr/>
        </p:nvSpPr>
        <p:spPr>
          <a:xfrm>
            <a:off x="1603712" y="0"/>
            <a:ext cx="82764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7200" dirty="0" smtClean="0">
                <a:solidFill>
                  <a:schemeClr val="tx2"/>
                </a:solidFill>
              </a:rPr>
              <a:t>  </a:t>
            </a:r>
            <a:r>
              <a:rPr lang="zh-CN" altLang="en-US" sz="7200" b="1" dirty="0" smtClean="0">
                <a:solidFill>
                  <a:schemeClr val="tx2"/>
                </a:solidFill>
              </a:rPr>
              <a:t>寓教于乐</a:t>
            </a:r>
            <a:r>
              <a:rPr lang="zh-CN" altLang="en-US" sz="7200" dirty="0" smtClean="0">
                <a:solidFill>
                  <a:schemeClr val="tx2"/>
                </a:solidFill>
              </a:rPr>
              <a:t>：</a:t>
            </a:r>
            <a:r>
              <a:rPr lang="zh-CN" altLang="en-US" sz="7200" b="1" dirty="0" smtClean="0">
                <a:solidFill>
                  <a:schemeClr val="tx2"/>
                </a:solidFill>
              </a:rPr>
              <a:t>改</a:t>
            </a:r>
            <a:r>
              <a:rPr lang="zh-CN" altLang="en-US" sz="7200" b="1" dirty="0">
                <a:solidFill>
                  <a:schemeClr val="tx2"/>
                </a:solidFill>
              </a:rPr>
              <a:t>错</a:t>
            </a:r>
            <a:endParaRPr lang="en-US" sz="72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320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60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第三段</a:t>
            </a:r>
            <a:endParaRPr lang="en-US" altLang="zh-CN" sz="60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虽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然学钢琴的中国人很多，但是成为著名钢琴家的人却很少。为什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么呢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？从中国著名的</a:t>
            </a:r>
            <a:r>
              <a:rPr lang="zh-CN" altLang="en-US" sz="6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翻译家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傅雷对他儿子傅聪的教导，我们可以思考问题究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竟在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哪里。</a:t>
            </a:r>
          </a:p>
        </p:txBody>
      </p:sp>
    </p:spTree>
    <p:extLst>
      <p:ext uri="{BB962C8B-B14F-4D97-AF65-F5344CB8AC3E}">
        <p14:creationId xmlns:p14="http://schemas.microsoft.com/office/powerpoint/2010/main" xmlns="" val="3843018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9600" dirty="0">
                <a:solidFill>
                  <a:schemeClr val="tx2"/>
                </a:solidFill>
              </a:rPr>
              <a:t>翻译</a:t>
            </a:r>
            <a:r>
              <a:rPr lang="zh-CN" altLang="en-US" sz="9600" dirty="0" smtClean="0">
                <a:solidFill>
                  <a:schemeClr val="tx2"/>
                </a:solidFill>
              </a:rPr>
              <a:t>家</a:t>
            </a:r>
            <a:r>
              <a:rPr lang="en-US" altLang="zh-CN" sz="71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:Translation House?</a:t>
            </a: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</a:rPr>
              <a:t>翻、播  </a:t>
            </a:r>
            <a:r>
              <a:rPr lang="fr-FR" altLang="zh-CN" sz="9600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Comparison</a:t>
            </a:r>
            <a:endParaRPr lang="en-US" altLang="zh-CN" sz="9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</a:rPr>
              <a:t>译、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择、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泽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9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家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zh-CN" sz="65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home, house, family, expert</a:t>
            </a:r>
          </a:p>
          <a:p>
            <a:pPr marL="0" indent="0">
              <a:buNone/>
            </a:pPr>
            <a:endParaRPr lang="en-US" altLang="zh-CN" sz="9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8780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062" y="621323"/>
            <a:ext cx="12109938" cy="614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9600" dirty="0" smtClean="0">
                <a:solidFill>
                  <a:schemeClr val="tx2"/>
                </a:solidFill>
              </a:rPr>
              <a:t>	</a:t>
            </a:r>
            <a:r>
              <a:rPr lang="en-US" altLang="zh-CN" sz="8000" dirty="0" smtClean="0">
                <a:solidFill>
                  <a:schemeClr val="tx2"/>
                </a:solidFill>
              </a:rPr>
              <a:t>			  </a:t>
            </a:r>
            <a:r>
              <a:rPr lang="zh-CN" altLang="en-US" sz="8000" dirty="0" smtClean="0">
                <a:solidFill>
                  <a:schemeClr val="tx2"/>
                </a:solidFill>
              </a:rPr>
              <a:t>低年级</a:t>
            </a:r>
            <a:endParaRPr lang="en-US" altLang="zh-CN" sz="8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K-3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班：语言天赋</a:t>
            </a:r>
            <a:endParaRPr lang="en-US" altLang="zh-CN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放松、高兴、歌声、活动</a:t>
            </a:r>
            <a:endParaRPr 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54072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altLang="zh-CN" sz="96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Connection</a:t>
            </a:r>
            <a:r>
              <a:rPr lang="en-US" altLang="zh-CN" sz="9600" dirty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, </a:t>
            </a:r>
            <a:r>
              <a:rPr lang="fr-FR" altLang="zh-CN" sz="9600" dirty="0" smtClean="0">
                <a:solidFill>
                  <a:srgbClr val="FF0000"/>
                </a:solidFill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Culture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假设现在是第二节课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播放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“you raise me up”</a:t>
            </a:r>
          </a:p>
        </p:txBody>
      </p:sp>
    </p:spTree>
    <p:extLst>
      <p:ext uri="{BB962C8B-B14F-4D97-AF65-F5344CB8AC3E}">
        <p14:creationId xmlns:p14="http://schemas.microsoft.com/office/powerpoint/2010/main" xmlns="" val="23199526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down and, oh, my soul, so weary;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When troubles come and my heart burdened be;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 I am still and wait here in the silence,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Until you come and sit awhile with me.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up, so I can stand on mountains;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raise me up to walk on stormy seas;</a:t>
            </a:r>
          </a:p>
          <a:p>
            <a:pPr marL="0" indent="0">
              <a:buNone/>
            </a:pPr>
            <a:r>
              <a:rPr lang="en-US" altLang="zh-CN" sz="9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am strong when I am on your shoulders;</a:t>
            </a:r>
            <a:endParaRPr lang="en-US" altLang="zh-CN" sz="9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0984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4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第四段</a:t>
            </a:r>
            <a:endParaRPr lang="en-US" altLang="zh-CN" sz="44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4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傅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聪</a:t>
            </a:r>
            <a:r>
              <a:rPr lang="en-US" altLang="zh-CN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岁半开始学习钢琴，</a:t>
            </a:r>
            <a:r>
              <a:rPr lang="en-US" altLang="zh-CN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岁的时候去</a:t>
            </a:r>
            <a:r>
              <a:rPr lang="en-US" altLang="zh-CN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Poland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留学。走的时候，</a:t>
            </a:r>
            <a:r>
              <a:rPr lang="zh-CN" altLang="en-US" sz="4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傅雷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告诉他：“做人第一，其次才是做艺术家，再其次做音乐家，最后才是</a:t>
            </a:r>
            <a:r>
              <a:rPr lang="zh-CN" altLang="en-US" sz="4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做钢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琴家。”后来，傅雷又写信和他谈一件小</a:t>
            </a:r>
            <a:r>
              <a:rPr lang="zh-CN" altLang="en-US" sz="4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事：“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你写信封为什么老</a:t>
            </a:r>
            <a:r>
              <a:rPr lang="zh-CN" altLang="en-US" sz="4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是这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么不</a:t>
            </a:r>
            <a:r>
              <a:rPr lang="en-US" altLang="zh-CN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neat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？日常</a:t>
            </a:r>
            <a:r>
              <a:rPr lang="zh-CN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琐事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要做的</a:t>
            </a:r>
            <a:r>
              <a:rPr lang="en-US" altLang="zh-CN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neat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，等于弹琴要</a:t>
            </a:r>
            <a:r>
              <a:rPr lang="zh-CN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讲究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干净是一样的。我始</a:t>
            </a:r>
            <a:r>
              <a:rPr lang="zh-CN" altLang="en-US" sz="4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终认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为做人的</a:t>
            </a:r>
            <a:r>
              <a:rPr lang="zh-CN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作风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应当是</a:t>
            </a:r>
            <a:r>
              <a:rPr lang="zh-CN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一致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的，否则就是不</a:t>
            </a:r>
            <a:r>
              <a:rPr lang="zh-CN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调和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；而</a:t>
            </a:r>
            <a:r>
              <a:rPr lang="zh-CN" altLang="en-US" sz="4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从事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艺术的人应当最</a:t>
            </a:r>
            <a:r>
              <a:rPr lang="zh-CN" altLang="en-US" sz="4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恨不</a:t>
            </a:r>
            <a:r>
              <a:rPr lang="zh-CN" altLang="en-US" sz="4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调和。”</a:t>
            </a:r>
            <a:endParaRPr lang="en-US" altLang="zh-CN" sz="4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760305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7200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neat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细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节决定成败，刘同学的故事。</a:t>
            </a:r>
            <a:endParaRPr lang="en-US" altLang="zh-CN" sz="7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讲</a:t>
            </a:r>
            <a:r>
              <a:rPr lang="zh-CN" alt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究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作风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从事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zh-CN" altLang="en-US" sz="9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调</a:t>
            </a:r>
            <a:endParaRPr lang="en-US" altLang="zh-CN" sz="9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详解单词和词组 </a:t>
            </a:r>
            <a:endParaRPr lang="en-US" altLang="zh-CN" sz="9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247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zh-CN" altLang="en-US" sz="9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家庭</a:t>
            </a:r>
            <a:r>
              <a:rPr lang="zh-CN" altLang="en-US" sz="9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作业</a:t>
            </a:r>
            <a:r>
              <a:rPr lang="zh-CN" altLang="en-US" sz="9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：这套书从第四册开始，有</a:t>
            </a:r>
            <a:r>
              <a:rPr lang="zh-CN" altLang="en-US" sz="94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中国文化巡礼</a:t>
            </a:r>
            <a:r>
              <a:rPr lang="zh-CN" altLang="en-US" sz="9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，每一课讲一个中国元素；从第五册开始，有</a:t>
            </a:r>
            <a:r>
              <a:rPr lang="zh-CN" altLang="en-US" sz="9400" dirty="0">
                <a:solidFill>
                  <a:srgbClr val="00B05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家庭时光</a:t>
            </a:r>
            <a:r>
              <a:rPr lang="zh-CN" altLang="en-US" sz="94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，主要是看电影或视频</a:t>
            </a:r>
            <a:r>
              <a:rPr lang="zh-CN" altLang="en-US" sz="94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zh-CN" alt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看“</a:t>
            </a:r>
            <a:r>
              <a:rPr lang="en-US" altLang="zh-CN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Fiddler on the roof</a:t>
            </a:r>
            <a:r>
              <a:rPr lang="zh-CN" alt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en-US" altLang="zh-CN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47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，听“梁祝”</a:t>
            </a:r>
            <a:endParaRPr lang="zh-CN" altLang="en-US" sz="47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9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7036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1494" y="715108"/>
            <a:ext cx="11414678" cy="591429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r>
              <a:rPr lang="zh-CN" altLang="en-US" sz="8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</a:t>
            </a:r>
            <a:endParaRPr lang="en-US" altLang="zh-CN" sz="8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2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</a:t>
            </a: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</a:t>
            </a:r>
            <a:r>
              <a:rPr lang="en-US" altLang="zh-CN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5C</a:t>
            </a:r>
            <a:r>
              <a:rPr lang="zh-CN" altLang="en-US" sz="9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？</a:t>
            </a:r>
            <a:endParaRPr lang="en-US" altLang="zh-CN" sz="9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327873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1494" y="150470"/>
            <a:ext cx="11414678" cy="647892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altLang="zh-CN" sz="3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8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小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结</a:t>
            </a:r>
            <a:endParaRPr lang="en-US" altLang="zh-CN" sz="86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Communication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Connection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Comparison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Community 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 Culture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0158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31494" y="150470"/>
            <a:ext cx="11414678" cy="647892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r>
              <a:rPr lang="en-US" altLang="zh-CN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8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提</a:t>
            </a:r>
            <a:r>
              <a:rPr lang="zh-CN" altLang="en-US" sz="8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炼</a:t>
            </a:r>
            <a:endParaRPr lang="en-US" altLang="zh-CN" sz="8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钢琴</a:t>
            </a:r>
            <a:r>
              <a:rPr lang="zh-CN" altLang="en-US" sz="3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家</a:t>
            </a:r>
            <a:r>
              <a:rPr lang="zh-CN" altLang="en-US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音乐家</a:t>
            </a:r>
            <a:r>
              <a:rPr lang="zh-CN" altLang="en-US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艺术家</a:t>
            </a:r>
            <a:r>
              <a:rPr lang="zh-CN" altLang="en-US" sz="66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96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人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good, </a:t>
            </a:r>
            <a:r>
              <a:rPr lang="en-US" altLang="zh-CN" sz="72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integrity, </a:t>
            </a:r>
            <a:r>
              <a:rPr lang="en-US" altLang="zh-CN" sz="7200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honest, taste, humor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7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不仅学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subject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还要学其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taste, style, quality, 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tradition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《Scientist and Citizen》 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lang="en-US" altLang="zh-CN" sz="72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Isidor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Rabi</a:t>
            </a:r>
          </a:p>
        </p:txBody>
      </p:sp>
    </p:spTree>
    <p:extLst>
      <p:ext uri="{BB962C8B-B14F-4D97-AF65-F5344CB8AC3E}">
        <p14:creationId xmlns:p14="http://schemas.microsoft.com/office/powerpoint/2010/main" xmlns="" val="4064227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3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altLang="zh-CN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否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则，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hear all the notes, 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but 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hear no music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  <a:r>
              <a:rPr lang="en-US" altLang="zh-CN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72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我只听到音符，听不到音</a:t>
            </a:r>
            <a:r>
              <a:rPr lang="zh-CN" altLang="en-US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乐</a:t>
            </a:r>
            <a:r>
              <a:rPr lang="en-US" altLang="zh-CN" sz="72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9601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4800" dirty="0" smtClean="0">
                <a:solidFill>
                  <a:schemeClr val="tx2"/>
                </a:solidFill>
              </a:rPr>
              <a:t>				</a:t>
            </a:r>
            <a:r>
              <a:rPr lang="en-US" altLang="zh-CN" sz="4800" dirty="0">
                <a:solidFill>
                  <a:schemeClr val="tx2"/>
                </a:solidFill>
              </a:rPr>
              <a:t> </a:t>
            </a:r>
            <a:r>
              <a:rPr lang="zh-CN" altLang="en-US" sz="9600" dirty="0" smtClean="0">
                <a:solidFill>
                  <a:schemeClr val="tx2"/>
                </a:solidFill>
              </a:rPr>
              <a:t>总结</a:t>
            </a:r>
            <a:endParaRPr lang="en-US" altLang="zh-CN" sz="9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课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堂要有活动与活力                                     </a:t>
            </a:r>
          </a:p>
          <a:p>
            <a:pPr marL="0" indent="0">
              <a:buNone/>
            </a:pP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课堂的信</a:t>
            </a:r>
            <a:r>
              <a:rPr lang="zh-CN" altLang="en-US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息是双向</a:t>
            </a:r>
            <a:r>
              <a:rPr lang="zh-CN" altLang="en-US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endParaRPr lang="en-US" altLang="zh-CN" sz="6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No </a:t>
            </a: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involvement, no </a:t>
            </a:r>
            <a:r>
              <a:rPr lang="en-US" altLang="zh-CN" sz="6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</a:t>
            </a:r>
            <a:endParaRPr lang="zh-CN" altLang="en-US" sz="6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6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communion, no communication </a:t>
            </a:r>
          </a:p>
        </p:txBody>
      </p:sp>
    </p:spTree>
    <p:extLst>
      <p:ext uri="{BB962C8B-B14F-4D97-AF65-F5344CB8AC3E}">
        <p14:creationId xmlns:p14="http://schemas.microsoft.com/office/powerpoint/2010/main" xmlns="" val="16878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68340" y="734692"/>
            <a:ext cx="5153584" cy="563138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324090" y="821803"/>
            <a:ext cx="5937813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dirty="0">
              <a:solidFill>
                <a:schemeClr val="tx2"/>
              </a:solidFill>
            </a:endParaRPr>
          </a:p>
          <a:p>
            <a:r>
              <a:rPr lang="zh-CN" altLang="en-US" sz="5000" dirty="0" smtClean="0">
                <a:solidFill>
                  <a:schemeClr val="tx2"/>
                </a:solidFill>
              </a:rPr>
              <a:t>      </a:t>
            </a:r>
            <a:r>
              <a:rPr lang="zh-CN" altLang="en-US" sz="5000" b="1" dirty="0" smtClean="0">
                <a:solidFill>
                  <a:schemeClr val="tx2"/>
                </a:solidFill>
              </a:rPr>
              <a:t>新</a:t>
            </a:r>
            <a:r>
              <a:rPr lang="zh-CN" altLang="en-US" sz="5000" b="1" dirty="0">
                <a:solidFill>
                  <a:schemeClr val="tx2"/>
                </a:solidFill>
              </a:rPr>
              <a:t>年好</a:t>
            </a:r>
          </a:p>
          <a:p>
            <a:endParaRPr lang="en-US" altLang="zh-CN" sz="5000" dirty="0" smtClean="0">
              <a:solidFill>
                <a:schemeClr val="tx2"/>
              </a:solidFill>
            </a:endParaRPr>
          </a:p>
          <a:p>
            <a:r>
              <a:rPr lang="zh-CN" altLang="en-US" sz="5000" dirty="0" smtClean="0">
                <a:solidFill>
                  <a:schemeClr val="tx2"/>
                </a:solidFill>
              </a:rPr>
              <a:t>新</a:t>
            </a:r>
            <a:r>
              <a:rPr lang="zh-CN" altLang="en-US" sz="5000" dirty="0">
                <a:solidFill>
                  <a:schemeClr val="tx2"/>
                </a:solidFill>
              </a:rPr>
              <a:t>年好呀，新年好呀，</a:t>
            </a:r>
          </a:p>
          <a:p>
            <a:r>
              <a:rPr lang="zh-CN" altLang="en-US" sz="5000" dirty="0">
                <a:solidFill>
                  <a:schemeClr val="tx2"/>
                </a:solidFill>
              </a:rPr>
              <a:t>祝贺大家新年好！</a:t>
            </a:r>
          </a:p>
          <a:p>
            <a:r>
              <a:rPr lang="zh-CN" altLang="en-US" sz="5000" dirty="0">
                <a:solidFill>
                  <a:schemeClr val="tx2"/>
                </a:solidFill>
              </a:rPr>
              <a:t>我们唱歌，我们跳舞，</a:t>
            </a:r>
          </a:p>
          <a:p>
            <a:r>
              <a:rPr lang="zh-CN" altLang="en-US" sz="5000" dirty="0">
                <a:solidFill>
                  <a:schemeClr val="tx2"/>
                </a:solidFill>
              </a:rPr>
              <a:t>祝贺大家新年</a:t>
            </a:r>
            <a:r>
              <a:rPr lang="zh-CN" altLang="en-US" sz="5000" dirty="0" smtClean="0">
                <a:solidFill>
                  <a:schemeClr val="tx2"/>
                </a:solidFill>
              </a:rPr>
              <a:t>好</a:t>
            </a:r>
            <a:r>
              <a:rPr lang="zh-CN" altLang="en-US" sz="5000" dirty="0">
                <a:solidFill>
                  <a:schemeClr val="tx2"/>
                </a:solidFill>
              </a:rPr>
              <a:t>！</a:t>
            </a:r>
            <a:endParaRPr lang="en-US" sz="5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118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dirty="0" smtClean="0">
                <a:solidFill>
                  <a:schemeClr val="tx2"/>
                </a:solidFill>
              </a:rPr>
              <a:t>云端教室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(Google drive)</a:t>
            </a:r>
            <a:r>
              <a:rPr lang="zh-CN" altLang="en-US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zh-CN" altLang="en-US" sz="3600" dirty="0" smtClean="0">
                <a:solidFill>
                  <a:schemeClr val="tx2"/>
                </a:solidFill>
              </a:rPr>
              <a:t>反转教室</a:t>
            </a:r>
            <a:r>
              <a:rPr lang="en-US" altLang="zh-CN" sz="36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(flipped classroom)</a:t>
            </a:r>
            <a:endParaRPr lang="en-US" altLang="zh-CN" sz="36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sz="4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StarTalk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中文教学培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训</a:t>
            </a:r>
            <a:endParaRPr lang="en-US" sz="4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http://quizlet.com/  (basic is free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</a:t>
            </a:r>
            <a:r>
              <a:rPr 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://en.savefrom.net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(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下载视频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普学网标注拼音。有事就找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Google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marL="0" indent="0">
              <a:buNone/>
            </a:pP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MS Movie maker 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制作视频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电影</a:t>
            </a:r>
            <a:r>
              <a:rPr lang="en-US" altLang="zh-CN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0" indent="0">
              <a:buNone/>
            </a:pPr>
            <a:r>
              <a:rPr lang="en-US" altLang="zh-CN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www.holisticedu.us(</a:t>
            </a:r>
            <a:r>
              <a:rPr lang="zh-CN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教</a:t>
            </a:r>
            <a:r>
              <a:rPr lang="zh-CN" altLang="en-US" sz="4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学用材</a:t>
            </a:r>
            <a:r>
              <a:rPr lang="zh-CN" altLang="en-US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料</a:t>
            </a:r>
            <a:r>
              <a:rPr lang="en-US" altLang="zh-CN" sz="4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zh-CN" sz="4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63910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05114" y="136769"/>
            <a:ext cx="11414678" cy="6629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7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善为人师，既美其道，又慎其行</a:t>
            </a:r>
            <a:r>
              <a:rPr lang="zh-CN" altLang="en-US" sz="7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。我们要倾注热情，付出</a:t>
            </a:r>
            <a:r>
              <a:rPr lang="zh-CN" altLang="en-US" sz="7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辛劳</a:t>
            </a:r>
            <a:r>
              <a:rPr lang="zh-CN" altLang="en-US" sz="7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，勤于</a:t>
            </a:r>
            <a:r>
              <a:rPr lang="zh-CN" altLang="en-US" sz="7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学</a:t>
            </a:r>
            <a:r>
              <a:rPr lang="zh-CN" altLang="en-US" sz="7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习，</a:t>
            </a:r>
            <a:r>
              <a:rPr lang="zh-CN" altLang="en-US" sz="7200" dirty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勇</a:t>
            </a:r>
            <a:r>
              <a:rPr lang="zh-CN" altLang="en-US" sz="7200" dirty="0" smtClean="0">
                <a:solidFill>
                  <a:schemeClr val="tx2"/>
                </a:solidFill>
                <a:latin typeface="楷体" pitchFamily="49" charset="-122"/>
                <a:ea typeface="楷体" pitchFamily="49" charset="-122"/>
              </a:rPr>
              <a:t>于创新，才有可能把他们带进中文学校，并愿意留下来。</a:t>
            </a:r>
            <a:endParaRPr lang="en-US" altLang="zh-CN" sz="72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2570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062" y="621323"/>
            <a:ext cx="12109938" cy="614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9600" dirty="0" smtClean="0">
                <a:solidFill>
                  <a:schemeClr val="tx2"/>
                </a:solidFill>
              </a:rPr>
              <a:t>	</a:t>
            </a:r>
            <a:r>
              <a:rPr lang="en-US" altLang="zh-CN" sz="8000" dirty="0" smtClean="0">
                <a:solidFill>
                  <a:schemeClr val="tx2"/>
                </a:solidFill>
              </a:rPr>
              <a:t>			  </a:t>
            </a:r>
            <a:r>
              <a:rPr lang="zh-CN" altLang="en-US" sz="8000" dirty="0" smtClean="0">
                <a:solidFill>
                  <a:schemeClr val="tx2"/>
                </a:solidFill>
              </a:rPr>
              <a:t>低年级</a:t>
            </a:r>
            <a:endParaRPr lang="en-US" altLang="zh-CN" sz="8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K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班学笔画的重要性</a:t>
            </a:r>
            <a:endParaRPr lang="en-US" altLang="zh-CN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阅读材料和课程设计</a:t>
            </a:r>
            <a:endParaRPr 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503006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82062" y="621323"/>
            <a:ext cx="12109938" cy="6144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sz="9600" dirty="0" smtClean="0">
                <a:solidFill>
                  <a:schemeClr val="tx2"/>
                </a:solidFill>
              </a:rPr>
              <a:t>	</a:t>
            </a:r>
            <a:r>
              <a:rPr lang="en-US" altLang="zh-CN" sz="8000" dirty="0" smtClean="0">
                <a:solidFill>
                  <a:schemeClr val="tx2"/>
                </a:solidFill>
              </a:rPr>
              <a:t>			  </a:t>
            </a:r>
            <a:r>
              <a:rPr lang="zh-CN" altLang="en-US" sz="8000" dirty="0" smtClean="0">
                <a:solidFill>
                  <a:schemeClr val="tx2"/>
                </a:solidFill>
              </a:rPr>
              <a:t>低年级</a:t>
            </a:r>
            <a:endParaRPr lang="en-US" altLang="zh-CN" sz="8000" dirty="0" smtClean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一年级，歌声、活动、</a:t>
            </a:r>
            <a:endParaRPr lang="en-US" altLang="zh-CN" sz="80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altLang="zh-CN" sz="80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bingo</a:t>
            </a:r>
            <a:r>
              <a:rPr lang="zh-CN" altLang="en-US" sz="80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游戏</a:t>
            </a:r>
            <a:endParaRPr lang="en-US" sz="80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7852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7387" y="125706"/>
            <a:ext cx="9167149" cy="6535087"/>
          </a:xfrm>
        </p:spPr>
      </p:pic>
    </p:spTree>
    <p:extLst>
      <p:ext uri="{BB962C8B-B14F-4D97-AF65-F5344CB8AC3E}">
        <p14:creationId xmlns:p14="http://schemas.microsoft.com/office/powerpoint/2010/main" xmlns="" val="29038136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ature Illustratio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167F96A-C2ED-4D5B-8EFB-A18C6982D36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1634</Words>
  <Application>Microsoft Office PowerPoint</Application>
  <PresentationFormat>Custom</PresentationFormat>
  <Paragraphs>229</Paragraphs>
  <Slides>61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Nature Illustration 16x9</vt:lpstr>
      <vt:lpstr>       中文教学示范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2013-12-27T19:16:46Z</dcterms:created>
  <dcterms:modified xsi:type="dcterms:W3CDTF">2015-02-17T00:35:49Z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TC034313779991</vt:lpwstr>
  </property>
</Properties>
</file>