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7"/>
  </p:notesMasterIdLst>
  <p:handoutMasterIdLst>
    <p:handoutMasterId r:id="rId48"/>
  </p:handoutMasterIdLst>
  <p:sldIdLst>
    <p:sldId id="257" r:id="rId3"/>
    <p:sldId id="349" r:id="rId4"/>
    <p:sldId id="303" r:id="rId5"/>
    <p:sldId id="412" r:id="rId6"/>
    <p:sldId id="413" r:id="rId7"/>
    <p:sldId id="417" r:id="rId8"/>
    <p:sldId id="415" r:id="rId9"/>
    <p:sldId id="292" r:id="rId10"/>
    <p:sldId id="414" r:id="rId11"/>
    <p:sldId id="416" r:id="rId12"/>
    <p:sldId id="350" r:id="rId13"/>
    <p:sldId id="419" r:id="rId14"/>
    <p:sldId id="418" r:id="rId15"/>
    <p:sldId id="421" r:id="rId16"/>
    <p:sldId id="420" r:id="rId17"/>
    <p:sldId id="351" r:id="rId18"/>
    <p:sldId id="427" r:id="rId19"/>
    <p:sldId id="343" r:id="rId20"/>
    <p:sldId id="422" r:id="rId21"/>
    <p:sldId id="353" r:id="rId22"/>
    <p:sldId id="310" r:id="rId23"/>
    <p:sldId id="423" r:id="rId24"/>
    <p:sldId id="352" r:id="rId25"/>
    <p:sldId id="354" r:id="rId26"/>
    <p:sldId id="355" r:id="rId27"/>
    <p:sldId id="356" r:id="rId28"/>
    <p:sldId id="312" r:id="rId29"/>
    <p:sldId id="357" r:id="rId30"/>
    <p:sldId id="380" r:id="rId31"/>
    <p:sldId id="381" r:id="rId32"/>
    <p:sldId id="382" r:id="rId33"/>
    <p:sldId id="426" r:id="rId34"/>
    <p:sldId id="425" r:id="rId35"/>
    <p:sldId id="428" r:id="rId36"/>
    <p:sldId id="401" r:id="rId37"/>
    <p:sldId id="404" r:id="rId38"/>
    <p:sldId id="407" r:id="rId39"/>
    <p:sldId id="408" r:id="rId40"/>
    <p:sldId id="405" r:id="rId41"/>
    <p:sldId id="406" r:id="rId42"/>
    <p:sldId id="409" r:id="rId43"/>
    <p:sldId id="410" r:id="rId44"/>
    <p:sldId id="411" r:id="rId45"/>
    <p:sldId id="42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5/3/2015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5/3/2015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5/3/2015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5/3/2015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en.savefrom.net/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734095"/>
            <a:ext cx="9486900" cy="1725770"/>
          </a:xfrm>
        </p:spPr>
        <p:txBody>
          <a:bodyPr>
            <a:normAutofit/>
          </a:bodyPr>
          <a:lstStyle/>
          <a:p>
            <a:r>
              <a:rPr lang="zh-CN" altLang="en-US" sz="5300" b="1" dirty="0" smtClean="0">
                <a:solidFill>
                  <a:schemeClr val="tx2"/>
                </a:solidFill>
              </a:rPr>
              <a:t>          </a:t>
            </a:r>
            <a:r>
              <a:rPr lang="zh-CN" altLang="en-US" sz="6000" b="1" dirty="0" smtClean="0">
                <a:solidFill>
                  <a:schemeClr val="tx2"/>
                </a:solidFill>
              </a:rPr>
              <a:t>中文教学</a:t>
            </a:r>
            <a:r>
              <a:rPr lang="en-US" altLang="zh-CN" sz="6000" b="1" dirty="0" smtClean="0">
                <a:solidFill>
                  <a:schemeClr val="tx2"/>
                </a:solidFill>
              </a:rPr>
              <a:t/>
            </a:r>
            <a:br>
              <a:rPr lang="en-US" altLang="zh-CN" sz="6000" b="1" dirty="0" smtClean="0">
                <a:solidFill>
                  <a:schemeClr val="tx2"/>
                </a:solidFill>
              </a:rPr>
            </a:br>
            <a:r>
              <a:rPr lang="en-US" altLang="zh-CN" sz="5300" b="1" dirty="0" smtClean="0">
                <a:solidFill>
                  <a:schemeClr val="tx2"/>
                </a:solidFill>
              </a:rPr>
              <a:t>    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4060" y="2318197"/>
            <a:ext cx="7859551" cy="419690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		  </a:t>
            </a:r>
          </a:p>
          <a:p>
            <a:r>
              <a:rPr lang="en-US" altLang="zh-CN" sz="800" dirty="0"/>
              <a:t> </a:t>
            </a:r>
            <a:r>
              <a:rPr lang="en-US" altLang="zh-CN" sz="800" dirty="0" smtClean="0"/>
              <a:t>   	                                             </a:t>
            </a:r>
            <a:r>
              <a:rPr lang="en-US" altLang="zh-CN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sì</a:t>
            </a:r>
            <a:endParaRPr lang="en-US" altLang="zh-CN" sz="3600" dirty="0" smtClean="0"/>
          </a:p>
          <a:p>
            <a:r>
              <a:rPr lang="en-US" altLang="zh-CN" sz="2800" b="1" dirty="0">
                <a:solidFill>
                  <a:schemeClr val="tx2"/>
                </a:solidFill>
              </a:rPr>
              <a:t>	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		</a:t>
            </a:r>
            <a:r>
              <a:rPr lang="zh-CN" altLang="en-US" sz="4000" b="1" dirty="0" smtClean="0">
                <a:solidFill>
                  <a:schemeClr val="tx2"/>
                </a:solidFill>
              </a:rPr>
              <a:t>姒玉明</a:t>
            </a:r>
            <a:endParaRPr lang="en-US" altLang="zh-CN" sz="4000" b="1" dirty="0" smtClean="0">
              <a:solidFill>
                <a:schemeClr val="tx2"/>
              </a:solidFill>
            </a:endParaRP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www.holisticedu.us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337" y="940157"/>
            <a:ext cx="106637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solidFill>
                  <a:schemeClr val="tx2"/>
                </a:solidFill>
              </a:rPr>
              <a:t>从不同的角度看中</a:t>
            </a:r>
            <a:r>
              <a:rPr lang="zh-CN" altLang="en-US" sz="6000" dirty="0">
                <a:solidFill>
                  <a:schemeClr val="tx2"/>
                </a:solidFill>
              </a:rPr>
              <a:t>国的经典</a:t>
            </a:r>
          </a:p>
          <a:p>
            <a:endParaRPr lang="en-US" altLang="zh-CN" sz="1600" dirty="0" smtClean="0">
              <a:solidFill>
                <a:schemeClr val="tx2"/>
              </a:solidFill>
            </a:endParaRPr>
          </a:p>
          <a:p>
            <a:endParaRPr lang="zh-CN" altLang="en-US" sz="1600" dirty="0">
              <a:solidFill>
                <a:schemeClr val="tx2"/>
              </a:solidFill>
            </a:endParaRPr>
          </a:p>
          <a:p>
            <a:r>
              <a:rPr lang="zh-CN" altLang="en-US" sz="6000" dirty="0">
                <a:solidFill>
                  <a:schemeClr val="tx2"/>
                </a:solidFill>
              </a:rPr>
              <a:t>愚公移</a:t>
            </a:r>
            <a:r>
              <a:rPr lang="zh-CN" altLang="en-US" sz="6000" dirty="0" smtClean="0">
                <a:solidFill>
                  <a:schemeClr val="tx2"/>
                </a:solidFill>
              </a:rPr>
              <a:t>山：吃苦</a:t>
            </a:r>
            <a:r>
              <a:rPr lang="en-US" altLang="zh-CN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zh-CN" altLang="en-US" sz="6000" dirty="0" smtClean="0">
                <a:solidFill>
                  <a:schemeClr val="tx2"/>
                </a:solidFill>
              </a:rPr>
              <a:t>兴趣</a:t>
            </a:r>
            <a:endParaRPr lang="en-US" altLang="zh-CN" sz="6000" dirty="0" smtClean="0">
              <a:solidFill>
                <a:schemeClr val="tx2"/>
              </a:solidFill>
            </a:endParaRPr>
          </a:p>
          <a:p>
            <a:endParaRPr lang="en-US" altLang="zh-CN" sz="1600" dirty="0" smtClean="0">
              <a:solidFill>
                <a:schemeClr val="tx2"/>
              </a:solidFill>
            </a:endParaRPr>
          </a:p>
          <a:p>
            <a:endParaRPr lang="zh-CN" altLang="en-US" sz="1600" dirty="0">
              <a:solidFill>
                <a:schemeClr val="tx2"/>
              </a:solidFill>
            </a:endParaRPr>
          </a:p>
          <a:p>
            <a:r>
              <a:rPr lang="zh-CN" altLang="en-US" sz="6000" dirty="0">
                <a:solidFill>
                  <a:schemeClr val="tx2"/>
                </a:solidFill>
              </a:rPr>
              <a:t>凿壁偷</a:t>
            </a:r>
            <a:r>
              <a:rPr lang="zh-CN" altLang="en-US" sz="6000" dirty="0" smtClean="0">
                <a:solidFill>
                  <a:schemeClr val="tx2"/>
                </a:solidFill>
              </a:rPr>
              <a:t>光：手段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6000" dirty="0" smtClean="0">
                <a:solidFill>
                  <a:schemeClr val="tx2"/>
                </a:solidFill>
              </a:rPr>
              <a:t>结果</a:t>
            </a:r>
            <a:endParaRPr lang="en-US" altLang="zh-CN" sz="6000" dirty="0" smtClean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zh-CN" altLang="en-US" sz="5400" dirty="0" smtClean="0">
                <a:solidFill>
                  <a:srgbClr val="FF0000"/>
                </a:solidFill>
              </a:rPr>
              <a:t>小马过河、曹冲称象、功夫熊猫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1494" y="579549"/>
            <a:ext cx="11414678" cy="53318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zh-CN" altLang="en-US" sz="8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</a:t>
            </a:r>
            <a:r>
              <a:rPr lang="zh-CN" altLang="en-US" sz="8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材的问题</a:t>
            </a:r>
            <a:endParaRPr lang="en-US" altLang="zh-CN" sz="8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8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没</a:t>
            </a:r>
            <a:r>
              <a:rPr lang="zh-CN" altLang="en-US" sz="8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有针对</a:t>
            </a:r>
            <a:r>
              <a:rPr lang="zh-CN" altLang="en-US" sz="8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性、无趣、不合国情、小儿科</a:t>
            </a:r>
            <a:r>
              <a:rPr lang="zh-CN" altLang="en-US" sz="8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8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而非难学</a:t>
            </a:r>
            <a:r>
              <a:rPr lang="zh-CN" altLang="en-US" sz="8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8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zh-CN" altLang="en-US" sz="8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en-US" sz="8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什</a:t>
            </a:r>
            <a:r>
              <a:rPr lang="zh-CN" altLang="en-US" sz="8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么会这样？</a:t>
            </a:r>
            <a:endParaRPr lang="zh-CN" altLang="en-US" sz="8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2830" y="150470"/>
            <a:ext cx="11900848" cy="6478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单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向度、静止孤立的思维方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式</a:t>
            </a:r>
            <a:endParaRPr lang="en-US" altLang="zh-CN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红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黑、属灵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属世、</a:t>
            </a:r>
            <a:endParaRPr lang="en-US" altLang="zh-CN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事和做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戏</a:t>
            </a:r>
            <a:endParaRPr lang="en-US" altLang="zh-CN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具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体到中文学校、中文教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育</a:t>
            </a:r>
            <a:endParaRPr lang="zh-CN" alt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1494" y="150470"/>
            <a:ext cx="11414678" cy="6478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3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4800" strike="sngStrik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风格</a:t>
            </a:r>
            <a:r>
              <a:rPr lang="zh-CN" altLang="en-US" sz="4800" strike="sngStrik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4800" strike="sngStrik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思想、经典</a:t>
            </a:r>
            <a:r>
              <a:rPr lang="zh-CN" altLang="en-US" sz="4800" strike="sngStrik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、修辞、文学、文化</a:t>
            </a:r>
            <a:endParaRPr lang="en-US" altLang="zh-CN" sz="4800" strike="sngStrike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800" dirty="0" smtClean="0">
                <a:solidFill>
                  <a:schemeClr val="tx2"/>
                </a:solidFill>
              </a:rPr>
              <a:t>      语</a:t>
            </a:r>
            <a:r>
              <a:rPr lang="zh-CN" altLang="en-US" sz="4800" dirty="0">
                <a:solidFill>
                  <a:schemeClr val="tx2"/>
                </a:solidFill>
              </a:rPr>
              <a:t>文</a:t>
            </a:r>
            <a:r>
              <a:rPr lang="zh-CN" altLang="en-US" sz="4800" dirty="0" smtClean="0">
                <a:solidFill>
                  <a:schemeClr val="tx2"/>
                </a:solidFill>
              </a:rPr>
              <a:t>课                 认</a:t>
            </a:r>
            <a:r>
              <a:rPr lang="zh-CN" altLang="en-US" sz="4800" dirty="0">
                <a:solidFill>
                  <a:schemeClr val="tx2"/>
                </a:solidFill>
              </a:rPr>
              <a:t>字课</a:t>
            </a:r>
            <a:endParaRPr lang="en-US" altLang="zh-CN" sz="4800" strike="sngStrik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4" y="2833353"/>
            <a:ext cx="5135309" cy="3240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48" y="2833353"/>
            <a:ext cx="5808959" cy="3240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54" y="4286251"/>
            <a:ext cx="643943" cy="643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76" y="1949541"/>
            <a:ext cx="1397498" cy="6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0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1494" y="150470"/>
            <a:ext cx="11414678" cy="6478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6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不仅学</a:t>
            </a:r>
            <a:r>
              <a:rPr lang="en-US" altLang="zh-CN" sz="6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zh-CN" altLang="en-US" sz="6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6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还要学其</a:t>
            </a:r>
            <a:r>
              <a:rPr lang="en-US" altLang="zh-CN" sz="6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taste, style, quality, </a:t>
            </a:r>
            <a:r>
              <a:rPr lang="en-US" altLang="zh-CN" sz="6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</a:t>
            </a:r>
            <a:r>
              <a:rPr lang="zh-CN" altLang="en-US" sz="6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6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《Scientist </a:t>
            </a:r>
            <a:r>
              <a:rPr lang="en-US" altLang="zh-CN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Citizen》 </a:t>
            </a:r>
            <a:r>
              <a:rPr lang="en-US" altLang="zh-CN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Isidor</a:t>
            </a:r>
            <a:r>
              <a:rPr lang="en-US" altLang="zh-CN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Rabi</a:t>
            </a:r>
          </a:p>
          <a:p>
            <a:pPr marL="0" indent="0">
              <a:buNone/>
            </a:pPr>
            <a:endParaRPr lang="en-US" altLang="zh-CN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 all the notes, but I hear no music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</a:t>
            </a:r>
            <a:r>
              <a:rPr lang="zh-CN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教钢琴的老师</a:t>
            </a:r>
            <a:endParaRPr lang="en-US" altLang="zh-CN" sz="4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6040" y="279259"/>
            <a:ext cx="11414678" cy="6478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郎中看病，诊断正确，但要开对药方</a:t>
            </a:r>
            <a:endParaRPr lang="en-US" altLang="zh-CN" sz="5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战略：</a:t>
            </a:r>
            <a:r>
              <a:rPr lang="zh-CN" alt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美国外语教学委员会 </a:t>
            </a:r>
            <a:r>
              <a:rPr lang="en-US" altLang="zh-CN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(ACTFL</a:t>
            </a:r>
            <a:r>
              <a:rPr lang="en-US" altLang="zh-CN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CN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制</a:t>
            </a:r>
            <a:r>
              <a:rPr lang="zh-CN" alt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定的 </a:t>
            </a:r>
            <a:r>
              <a:rPr lang="en-US" altLang="zh-CN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《21</a:t>
            </a:r>
            <a:r>
              <a:rPr lang="zh-CN" alt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世纪外语学习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标</a:t>
            </a:r>
            <a:endParaRPr lang="en-US" altLang="zh-CN" sz="5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准</a:t>
            </a:r>
            <a:r>
              <a:rPr lang="en-US" altLang="zh-CN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》(The Five Cs</a:t>
            </a:r>
            <a:r>
              <a:rPr lang="en-US" altLang="zh-CN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84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03031"/>
            <a:ext cx="11414678" cy="6754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50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Five </a:t>
            </a:r>
            <a:r>
              <a:rPr lang="en-US" sz="50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Cs</a:t>
            </a:r>
            <a:r>
              <a:rPr lang="zh-CN" altLang="en-US" sz="50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5000" dirty="0" smtClean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Communication(</a:t>
            </a:r>
            <a:r>
              <a:rPr lang="zh-CN" alt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交流</a:t>
            </a:r>
            <a:r>
              <a:rPr lang="en-US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----</a:t>
            </a:r>
            <a:r>
              <a:rPr lang="zh-CN" alt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双</a:t>
            </a:r>
            <a:r>
              <a:rPr lang="zh-CN" alt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向交流 </a:t>
            </a:r>
            <a:r>
              <a:rPr lang="fr-FR" altLang="zh-CN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Interpersonal</a:t>
            </a:r>
            <a:r>
              <a:rPr lang="fr-FR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理</a:t>
            </a:r>
            <a:r>
              <a:rPr lang="zh-CN" alt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解诠释 </a:t>
            </a:r>
            <a:r>
              <a:rPr lang="fr-FR" altLang="zh-CN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Interpretive</a:t>
            </a:r>
            <a:r>
              <a:rPr lang="fr-FR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陈</a:t>
            </a:r>
            <a:r>
              <a:rPr lang="zh-CN" alt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述表达 </a:t>
            </a:r>
            <a:r>
              <a:rPr lang="fr-FR" altLang="zh-CN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Presentational</a:t>
            </a:r>
            <a:r>
              <a:rPr lang="fr-FR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fr-FR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Connections</a:t>
            </a:r>
            <a:r>
              <a:rPr lang="en-US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关系、联系，</a:t>
            </a:r>
            <a:r>
              <a:rPr lang="zh-CN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国</a:t>
            </a:r>
            <a:r>
              <a:rPr lang="zh-CN" alt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，文化</a:t>
            </a:r>
            <a:r>
              <a:rPr lang="zh-CN" alt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、主</a:t>
            </a:r>
            <a:r>
              <a:rPr lang="zh-CN" alt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日学</a:t>
            </a:r>
            <a:r>
              <a:rPr lang="en-US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fr-FR" altLang="zh-CN" sz="44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zh-CN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Comparisons</a:t>
            </a:r>
            <a:r>
              <a:rPr lang="en-US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有比较才有鉴别，</a:t>
            </a:r>
            <a:r>
              <a:rPr lang="zh-CN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人、大、夫</a:t>
            </a:r>
            <a:r>
              <a:rPr lang="en-US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fr-FR" altLang="zh-CN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Communities</a:t>
            </a:r>
            <a:r>
              <a:rPr lang="en-US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学必有用于世，始名为学</a:t>
            </a:r>
            <a:r>
              <a:rPr lang="en-US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fr-FR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Culture</a:t>
            </a:r>
            <a:r>
              <a:rPr lang="en-US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习俗、传统、饮食、</a:t>
            </a:r>
            <a:r>
              <a:rPr lang="zh-CN" alt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文</a:t>
            </a:r>
            <a:r>
              <a:rPr lang="zh-CN" alt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学、艺术</a:t>
            </a:r>
            <a:r>
              <a:rPr lang="en-US" altLang="zh-CN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fr-FR" altLang="zh-CN" sz="44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4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790107"/>
            <a:ext cx="6096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90525">
              <a:lnSpc>
                <a:spcPct val="107000"/>
              </a:lnSpc>
            </a:pP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6040" y="279259"/>
            <a:ext cx="11414678" cy="6478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郎中看病，诊断正确，但要开对药方</a:t>
            </a:r>
            <a:endParaRPr lang="en-US" altLang="zh-CN" sz="5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战术：针对</a:t>
            </a: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boring, fake, dull, </a:t>
            </a:r>
            <a:r>
              <a:rPr 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childish</a:t>
            </a:r>
            <a:endParaRPr lang="en-US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按四个基本原则选材</a:t>
            </a:r>
            <a:r>
              <a:rPr lang="en-US" altLang="zh-CN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2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</a:t>
            </a:r>
            <a:r>
              <a:rPr lang="zh-CN" alt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科书的内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容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altLang="zh-CN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针对性、真实、有</a:t>
            </a:r>
            <a:r>
              <a:rPr lang="zh-CN" altLang="en-US" sz="6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趣</a:t>
            </a:r>
            <a:r>
              <a:rPr lang="zh-CN" altLang="en-US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、经典</a:t>
            </a:r>
            <a:endParaRPr lang="en-US" altLang="zh-CN" sz="6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6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要从儿童和青少年的视角出发</a:t>
            </a:r>
          </a:p>
          <a:p>
            <a:pPr marL="0" indent="0">
              <a:buNone/>
            </a:pP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zh-C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播放视频</a:t>
            </a:r>
            <a:endParaRPr lang="en-US" altLang="zh-C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463" y="643944"/>
            <a:ext cx="875763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chemeClr val="tx2"/>
                </a:solidFill>
              </a:rPr>
              <a:t>       教什么的问题</a:t>
            </a:r>
            <a:endParaRPr lang="en-US" altLang="zh-CN" sz="6000" b="1" dirty="0" smtClean="0">
              <a:solidFill>
                <a:schemeClr val="tx2"/>
              </a:solidFill>
            </a:endParaRPr>
          </a:p>
          <a:p>
            <a:r>
              <a:rPr lang="en-US" altLang="zh-CN" sz="6000" b="1" dirty="0">
                <a:solidFill>
                  <a:schemeClr val="tx2"/>
                </a:solidFill>
              </a:rPr>
              <a:t> </a:t>
            </a:r>
            <a:r>
              <a:rPr lang="en-US" altLang="zh-CN" sz="6000" b="1" dirty="0" smtClean="0">
                <a:solidFill>
                  <a:schemeClr val="tx2"/>
                </a:solidFill>
              </a:rPr>
              <a:t>    </a:t>
            </a:r>
            <a:r>
              <a:rPr lang="zh-CN" altLang="en-US" sz="6000" b="1" dirty="0" smtClean="0">
                <a:solidFill>
                  <a:schemeClr val="tx2"/>
                </a:solidFill>
              </a:rPr>
              <a:t>教科书内容的问题           </a:t>
            </a:r>
            <a:endParaRPr lang="en-US" altLang="zh-CN" sz="6000" b="1" dirty="0" smtClean="0">
              <a:solidFill>
                <a:schemeClr val="tx2"/>
              </a:solidFill>
            </a:endParaRPr>
          </a:p>
          <a:p>
            <a:endParaRPr lang="en-US" altLang="zh-CN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Q/A</a:t>
            </a:r>
          </a:p>
          <a:p>
            <a:endParaRPr lang="en-US" altLang="zh-CN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展示样书</a:t>
            </a:r>
            <a:endParaRPr lang="en-US" altLang="zh-CN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65160" y="136769"/>
            <a:ext cx="9826581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教什么：教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科书的内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容</a:t>
            </a:r>
            <a:endParaRPr lang="en-US" altLang="zh-CN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怎样教：课堂的设计</a:t>
            </a:r>
            <a:endParaRPr lang="en-US" altLang="zh-CN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为什么？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21" y="1262130"/>
            <a:ext cx="1052203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chemeClr val="tx2"/>
                </a:solidFill>
              </a:rPr>
              <a:t>        怎样教？弹奏乐谱</a:t>
            </a:r>
            <a:endParaRPr lang="en-US" altLang="zh-CN" sz="6000" b="1" dirty="0" smtClean="0">
              <a:solidFill>
                <a:schemeClr val="tx2"/>
              </a:solidFill>
            </a:endParaRPr>
          </a:p>
          <a:p>
            <a:endParaRPr lang="en-US" altLang="zh-CN" sz="1600" b="1" dirty="0">
              <a:solidFill>
                <a:schemeClr val="tx2"/>
              </a:solidFill>
            </a:endParaRPr>
          </a:p>
          <a:p>
            <a:r>
              <a:rPr lang="zh-CN" altLang="en-US" sz="3200" dirty="0" smtClean="0">
                <a:solidFill>
                  <a:schemeClr val="tx2"/>
                </a:solidFill>
              </a:rPr>
              <a:t>        </a:t>
            </a:r>
            <a:endParaRPr lang="en-US" altLang="zh-CN" sz="3200" b="1" dirty="0" smtClean="0">
              <a:solidFill>
                <a:schemeClr val="tx2"/>
              </a:solidFill>
            </a:endParaRPr>
          </a:p>
          <a:p>
            <a:r>
              <a:rPr lang="zh-CN" altLang="en-US" sz="6000" b="1" dirty="0" smtClean="0">
                <a:solidFill>
                  <a:schemeClr val="tx2"/>
                </a:solidFill>
              </a:rPr>
              <a:t>           以学生为中心</a:t>
            </a:r>
            <a:endParaRPr lang="en-US" altLang="zh-CN" sz="6000" b="1" dirty="0" smtClean="0">
              <a:solidFill>
                <a:schemeClr val="tx2"/>
              </a:solidFill>
            </a:endParaRPr>
          </a:p>
          <a:p>
            <a:r>
              <a:rPr lang="zh-CN" altLang="en-US" sz="6000" b="1" dirty="0" smtClean="0">
                <a:solidFill>
                  <a:schemeClr val="tx2"/>
                </a:solidFill>
              </a:rPr>
              <a:t>       循序渐进，寓教于乐</a:t>
            </a:r>
            <a:endParaRPr lang="en-US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7431" y="302359"/>
            <a:ext cx="102644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chemeClr val="tx2"/>
                </a:solidFill>
              </a:rPr>
              <a:t> </a:t>
            </a:r>
            <a:r>
              <a:rPr lang="en-US" altLang="zh-CN" sz="6000" b="1" dirty="0" smtClean="0">
                <a:solidFill>
                  <a:schemeClr val="tx2"/>
                </a:solidFill>
              </a:rPr>
              <a:t>			</a:t>
            </a:r>
            <a:r>
              <a:rPr lang="zh-CN" altLang="en-US" sz="6000" b="1" dirty="0">
                <a:solidFill>
                  <a:schemeClr val="tx2"/>
                </a:solidFill>
              </a:rPr>
              <a:t> </a:t>
            </a:r>
            <a:r>
              <a:rPr lang="zh-CN" altLang="en-US" sz="6000" b="1" dirty="0" smtClean="0">
                <a:solidFill>
                  <a:schemeClr val="tx2"/>
                </a:solidFill>
              </a:rPr>
              <a:t>  始于笔画</a:t>
            </a:r>
            <a:endParaRPr lang="en-US" altLang="zh-CN" sz="6000" b="1" dirty="0" smtClean="0">
              <a:solidFill>
                <a:schemeClr val="tx2"/>
              </a:solidFill>
            </a:endParaRPr>
          </a:p>
          <a:p>
            <a:r>
              <a:rPr lang="zh-CN" altLang="en-US" sz="6000" dirty="0" smtClean="0">
                <a:solidFill>
                  <a:schemeClr val="tx2"/>
                </a:solidFill>
              </a:rPr>
              <a:t>应</a:t>
            </a:r>
            <a:r>
              <a:rPr lang="zh-CN" altLang="en-US" sz="6000" dirty="0">
                <a:solidFill>
                  <a:schemeClr val="tx2"/>
                </a:solidFill>
              </a:rPr>
              <a:t>试教育偏重结果、结论</a:t>
            </a:r>
            <a:r>
              <a:rPr lang="zh-CN" altLang="en-US" sz="6000" dirty="0" smtClean="0">
                <a:solidFill>
                  <a:schemeClr val="tx2"/>
                </a:solidFill>
              </a:rPr>
              <a:t>，不重</a:t>
            </a:r>
            <a:r>
              <a:rPr lang="zh-CN" altLang="en-US" sz="6000" dirty="0">
                <a:solidFill>
                  <a:schemeClr val="tx2"/>
                </a:solidFill>
              </a:rPr>
              <a:t>视其中的缘由、关系和道理</a:t>
            </a:r>
            <a:endParaRPr lang="en-US" altLang="zh-CN" sz="6000" dirty="0" smtClean="0">
              <a:solidFill>
                <a:schemeClr val="tx2"/>
              </a:solidFill>
            </a:endParaRPr>
          </a:p>
          <a:p>
            <a:r>
              <a:rPr lang="zh-CN" altLang="en-US" sz="6000" dirty="0">
                <a:solidFill>
                  <a:schemeClr val="tx2"/>
                </a:solidFill>
              </a:rPr>
              <a:t>美国的教育偏重细节、关系和逻</a:t>
            </a:r>
            <a:r>
              <a:rPr lang="zh-CN" altLang="en-US" sz="6000" dirty="0" smtClean="0">
                <a:solidFill>
                  <a:schemeClr val="tx2"/>
                </a:solidFill>
              </a:rPr>
              <a:t>辑。</a:t>
            </a:r>
            <a:endParaRPr lang="en-US" altLang="zh-CN" sz="6000" dirty="0" smtClean="0">
              <a:solidFill>
                <a:schemeClr val="tx2"/>
              </a:solidFill>
            </a:endParaRPr>
          </a:p>
          <a:p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语的字母有</a:t>
            </a:r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个，汉字的笔画有</a:t>
            </a:r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27-28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个。</a:t>
            </a:r>
            <a:r>
              <a:rPr lang="zh-CN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播放视频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703" y="347730"/>
            <a:ext cx="105220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tx2"/>
                </a:solidFill>
              </a:rPr>
              <a:t>任何一个知识体系都有其规律和联系，中文也不例外。一个汉字就是一个整体，有笔画、笔顺、偏旁、部首和读音。这样的学习，不仅仅是要教正确的学习中文的方法，更重要的是让学生从小养成掌握、积累知识的好习</a:t>
            </a:r>
            <a:r>
              <a:rPr lang="zh-CN" altLang="en-US" sz="4800" dirty="0" smtClean="0">
                <a:solidFill>
                  <a:schemeClr val="tx2"/>
                </a:solidFill>
              </a:rPr>
              <a:t>惯</a:t>
            </a:r>
            <a:endParaRPr lang="en-US" altLang="zh-CN" sz="4800" dirty="0" smtClean="0">
              <a:solidFill>
                <a:schemeClr val="tx2"/>
              </a:solidFill>
            </a:endParaRPr>
          </a:p>
          <a:p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zh-CN" altLang="en-US" sz="4800" dirty="0">
                <a:solidFill>
                  <a:schemeClr val="tx2"/>
                </a:solidFill>
              </a:rPr>
              <a:t>条理化、系统化，还有认认真真、兢兢业业做事的风格</a:t>
            </a:r>
            <a:r>
              <a:rPr lang="zh-CN" altLang="en-US" sz="4800" dirty="0" smtClean="0">
                <a:solidFill>
                  <a:schemeClr val="tx2"/>
                </a:solidFill>
              </a:rPr>
              <a:t>。   </a:t>
            </a:r>
            <a:endParaRPr lang="en-US" sz="4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6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6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</a:t>
            </a:r>
            <a:r>
              <a:rPr lang="zh-CN" altLang="en-US" sz="6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战术</a:t>
            </a:r>
          </a:p>
          <a:p>
            <a:pPr marL="0" indent="0">
              <a:buNone/>
            </a:pP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运动、歌声、图片、动画、音乐、</a:t>
            </a:r>
            <a:endParaRPr lang="en-US" altLang="zh-CN" sz="5400" dirty="0" smtClean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试验、游戏、糖果、视频、</a:t>
            </a:r>
            <a:r>
              <a:rPr lang="zh-CN" altLang="en-US" sz="5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事、</a:t>
            </a:r>
            <a:endParaRPr lang="en-US" altLang="zh-CN" sz="5400" dirty="0" smtClean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提</a:t>
            </a:r>
            <a:r>
              <a:rPr lang="zh-CN" altLang="en-US" sz="5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问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、笑话、讨论</a:t>
            </a:r>
            <a:r>
              <a:rPr lang="zh-CN" altLang="en-US" sz="5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演讲、辩论</a:t>
            </a:r>
            <a:r>
              <a:rPr lang="en-US" altLang="zh-CN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z="5400" dirty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790107"/>
            <a:ext cx="6096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90525">
              <a:lnSpc>
                <a:spcPct val="107000"/>
              </a:lnSpc>
            </a:pP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062" y="621323"/>
            <a:ext cx="12109938" cy="6144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9600" dirty="0" smtClean="0">
                <a:solidFill>
                  <a:schemeClr val="tx2"/>
                </a:solidFill>
              </a:rPr>
              <a:t>	</a:t>
            </a:r>
            <a:r>
              <a:rPr lang="en-US" altLang="zh-CN" sz="8000" dirty="0" smtClean="0">
                <a:solidFill>
                  <a:schemeClr val="tx2"/>
                </a:solidFill>
              </a:rPr>
              <a:t>	</a:t>
            </a:r>
            <a:r>
              <a:rPr lang="en-US" altLang="zh-CN" sz="8000" dirty="0">
                <a:solidFill>
                  <a:schemeClr val="tx2"/>
                </a:solidFill>
              </a:rPr>
              <a:t> </a:t>
            </a:r>
            <a:r>
              <a:rPr lang="en-US" altLang="zh-CN" sz="8000" dirty="0" smtClean="0">
                <a:solidFill>
                  <a:schemeClr val="tx2"/>
                </a:solidFill>
              </a:rPr>
              <a:t>  </a:t>
            </a:r>
            <a:r>
              <a:rPr lang="zh-CN" altLang="en-US" sz="8000" dirty="0" smtClean="0">
                <a:solidFill>
                  <a:schemeClr val="tx2"/>
                </a:solidFill>
              </a:rPr>
              <a:t>低年级</a:t>
            </a:r>
            <a:r>
              <a:rPr lang="en-US" altLang="zh-CN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K-3</a:t>
            </a:r>
            <a:r>
              <a:rPr lang="en-US" altLang="zh-CN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语言天赋</a:t>
            </a:r>
            <a:r>
              <a:rPr lang="zh-CN" altLang="en-US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放松、高兴、</a:t>
            </a:r>
            <a:endParaRPr lang="en-US" altLang="zh-CN" sz="8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歌声、活动、游戏</a:t>
            </a:r>
            <a:endParaRPr 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7" y="125706"/>
            <a:ext cx="9167149" cy="6535087"/>
          </a:xfrm>
        </p:spPr>
      </p:pic>
    </p:spTree>
    <p:extLst>
      <p:ext uri="{BB962C8B-B14F-4D97-AF65-F5344CB8AC3E}">
        <p14:creationId xmlns:p14="http://schemas.microsoft.com/office/powerpoint/2010/main" val="27756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61912"/>
            <a:ext cx="97059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2387"/>
            <a:ext cx="105727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6214" y="715107"/>
            <a:ext cx="11191741" cy="5969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zh-CN" altLang="en-US" sz="7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第一册第</a:t>
            </a:r>
            <a:r>
              <a:rPr lang="zh-CN" altLang="en-US" sz="7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</a:t>
            </a:r>
            <a:r>
              <a:rPr lang="zh-CN" altLang="en-US" sz="7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</a:t>
            </a:r>
            <a:endParaRPr lang="en-US" altLang="zh-CN" sz="7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7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“乌鸦喝水”</a:t>
            </a:r>
            <a:endParaRPr lang="en-US" altLang="zh-CN" sz="7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7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zh-CN" altLang="en-US" sz="7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教学视频</a:t>
            </a:r>
            <a:endParaRPr lang="en-US" altLang="zh-CN" sz="7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6768" y="0"/>
            <a:ext cx="11817753" cy="6629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CN" sz="5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3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习惯的重要性</a:t>
            </a:r>
            <a:endParaRPr lang="en-US" altLang="zh-CN" sz="3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9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26400" dirty="0" smtClean="0">
                <a:solidFill>
                  <a:schemeClr val="tx2"/>
                </a:solidFill>
              </a:rPr>
              <a:t>利</a:t>
            </a:r>
            <a:r>
              <a:rPr lang="zh-CN" altLang="en-US" sz="26400" dirty="0">
                <a:solidFill>
                  <a:schemeClr val="tx2"/>
                </a:solidFill>
              </a:rPr>
              <a:t>用视频循序渐进学笔</a:t>
            </a:r>
            <a:r>
              <a:rPr lang="zh-CN" altLang="en-US" sz="26400" dirty="0" smtClean="0">
                <a:solidFill>
                  <a:schemeClr val="tx2"/>
                </a:solidFill>
              </a:rPr>
              <a:t>画、笔</a:t>
            </a:r>
            <a:r>
              <a:rPr lang="zh-CN" altLang="en-US" sz="26400" dirty="0">
                <a:solidFill>
                  <a:schemeClr val="tx2"/>
                </a:solidFill>
              </a:rPr>
              <a:t>顺的效果是怎样的呢？</a:t>
            </a:r>
            <a:endParaRPr lang="en-US" sz="26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CN" sz="14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6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应要求，第</a:t>
            </a:r>
            <a:r>
              <a:rPr lang="zh-CN" altLang="en-US" sz="2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CN" altLang="en-US" sz="26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册生字的笔画、笔顺也做成了视频</a:t>
            </a:r>
            <a:endParaRPr lang="en-US" altLang="zh-CN" sz="26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4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11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583" y="978794"/>
            <a:ext cx="96977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年建校，校长任期两年</a:t>
            </a:r>
            <a:endParaRPr lang="zh-CN" alt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年四川地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震</a:t>
            </a:r>
            <a:endParaRPr lang="en-US" altLang="zh-CN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宣，当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</a:t>
            </a:r>
            <a:endParaRPr lang="zh-CN" alt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年教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科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书问题</a:t>
            </a:r>
            <a:endParaRPr 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6770" y="127322"/>
            <a:ext cx="11817751" cy="65020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zh-CN" altLang="en-US" sz="11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二、三年级</a:t>
            </a:r>
            <a:r>
              <a:rPr lang="zh-CN" altLang="en-US" sz="2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：笔</a:t>
            </a:r>
            <a:r>
              <a:rPr lang="zh-CN" altLang="en-US" sz="2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画、笔顺、部首、结构，查字典，拼音，中文输入。</a:t>
            </a:r>
          </a:p>
          <a:p>
            <a:pPr marL="0" indent="0">
              <a:buNone/>
            </a:pPr>
            <a:endParaRPr lang="zh-CN" alt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四年级，语法：词，句子成分</a:t>
            </a:r>
            <a:r>
              <a:rPr lang="zh-CN" altLang="en-US" sz="2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五年级</a:t>
            </a:r>
            <a:r>
              <a:rPr lang="zh-CN" altLang="en-US" sz="2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，他</a:t>
            </a:r>
            <a:r>
              <a:rPr lang="zh-CN" altLang="en-US" sz="2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们的英文阅读已经很广，而且有一定的深度。但是他们用的中文教材的内容，</a:t>
            </a:r>
            <a:r>
              <a:rPr lang="zh-CN" altLang="en-US" sz="2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却在另</a:t>
            </a:r>
            <a:r>
              <a:rPr lang="zh-CN" altLang="en-US" sz="2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一个天地。</a:t>
            </a:r>
          </a:p>
          <a:p>
            <a:pPr marL="0" indent="0">
              <a:buNone/>
            </a:pPr>
            <a:r>
              <a:rPr lang="zh-CN" altLang="en-US" sz="2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4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8815" y="462986"/>
            <a:ext cx="11655706" cy="616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疲倦了吗？</a:t>
            </a:r>
            <a:endParaRPr lang="en-US" altLang="zh-CN" sz="8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zh-CN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圆明园是谁烧的？</a:t>
            </a:r>
            <a:endParaRPr lang="en-US" altLang="zh-CN" sz="8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画</a:t>
            </a:r>
            <a:endParaRPr lang="en-US" altLang="zh-CN" sz="8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课文朗读-画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8825" y="1143000"/>
            <a:ext cx="81343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6770" y="127322"/>
            <a:ext cx="11817751" cy="6502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9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9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高年</a:t>
            </a:r>
            <a:r>
              <a:rPr lang="zh-CN" altLang="en-US" sz="9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级</a:t>
            </a:r>
            <a:r>
              <a:rPr lang="en-US" altLang="zh-CN" sz="9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9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9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以上</a:t>
            </a:r>
            <a:r>
              <a:rPr lang="en-US" altLang="zh-CN" sz="9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9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9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第</a:t>
            </a:r>
            <a:r>
              <a:rPr lang="zh-CN" altLang="en-US" sz="9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六册第三课</a:t>
            </a:r>
            <a:r>
              <a:rPr lang="en-US" altLang="zh-CN" sz="9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9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琴</a:t>
            </a:r>
            <a:r>
              <a:rPr lang="en-US" altLang="zh-CN" sz="9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</a:p>
          <a:p>
            <a:pPr marL="0" indent="0">
              <a:buNone/>
            </a:pPr>
            <a:r>
              <a:rPr lang="zh-CN" altLang="en-US" sz="9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9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播放视频</a:t>
            </a:r>
            <a:endParaRPr lang="en-US" altLang="zh-CN" sz="9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1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1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You raise me up</a:t>
            </a:r>
            <a:endParaRPr lang="en-US" altLang="zh-CN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www.youtube.com/watch?v=4RojlDwD07I</a:t>
            </a:r>
            <a:endParaRPr lang="en-US" altLang="zh-C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altLang="zh-CN" sz="9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down and, oh, my soul, so weary;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troubles come and my heart burdened be;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I am still and wait here in the silence,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you come and sit awhile with me.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raise me up, so I can stand on mountains;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raise me up to walk on stormy seas;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strong when I am on your shoulders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raise me up to more than I can be.</a:t>
            </a:r>
            <a:endParaRPr lang="en-US" altLang="zh-CN" sz="9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sz="9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家庭</a:t>
            </a:r>
            <a:r>
              <a:rPr lang="zh-CN" altLang="en-US" sz="9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作业</a:t>
            </a:r>
            <a:r>
              <a:rPr lang="zh-CN" altLang="en-US" sz="9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：这套书从第四册开始，有</a:t>
            </a:r>
            <a:r>
              <a:rPr lang="zh-CN" altLang="en-US" sz="94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中国文化巡礼</a:t>
            </a:r>
            <a:r>
              <a:rPr lang="zh-CN" altLang="en-US" sz="9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，每一课讲一个中国元素；从第五册开始，有</a:t>
            </a:r>
            <a:r>
              <a:rPr lang="zh-CN" altLang="en-US" sz="94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家庭时光</a:t>
            </a:r>
            <a:r>
              <a:rPr lang="zh-CN" altLang="en-US" sz="9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，主要是看电影或视频</a:t>
            </a:r>
            <a:r>
              <a:rPr lang="zh-CN" altLang="en-US" sz="9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en-US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看“</a:t>
            </a:r>
            <a:r>
              <a:rPr lang="en-US" altLang="zh-CN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Fiddler on the roof</a:t>
            </a:r>
            <a:r>
              <a:rPr lang="zh-CN" altLang="en-US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，听“梁祝”</a:t>
            </a:r>
            <a:endParaRPr lang="zh-CN" altLang="en-US" sz="4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9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1494" y="150470"/>
            <a:ext cx="11414678" cy="64789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8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</a:t>
            </a:r>
            <a:r>
              <a:rPr lang="zh-CN" altLang="en-US" sz="8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炼</a:t>
            </a:r>
            <a:endParaRPr lang="en-US" altLang="zh-CN" sz="8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钢琴</a:t>
            </a:r>
            <a:r>
              <a:rPr lang="zh-CN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家</a:t>
            </a:r>
            <a:r>
              <a:rPr lang="zh-CN" altLang="en-US" sz="6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音乐家</a:t>
            </a:r>
            <a:r>
              <a:rPr lang="zh-CN" altLang="en-US" sz="6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艺术家</a:t>
            </a:r>
            <a:r>
              <a:rPr lang="zh-CN" altLang="en-US" sz="6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7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good, </a:t>
            </a:r>
            <a:r>
              <a:rPr lang="en-US" altLang="zh-CN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integrity, </a:t>
            </a:r>
            <a:r>
              <a:rPr lang="en-US" altLang="zh-CN" sz="7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honest, taste, humor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7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不仅学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还要学其</a:t>
            </a:r>
            <a:r>
              <a:rPr lang="en-US" altLang="zh-CN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taste, style, quality, 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</a:t>
            </a: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《Scientist and Citizen》 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7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Isidor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Rabi</a:t>
            </a:r>
          </a:p>
        </p:txBody>
      </p:sp>
    </p:spTree>
    <p:extLst>
      <p:ext uri="{BB962C8B-B14F-4D97-AF65-F5344CB8AC3E}">
        <p14:creationId xmlns:p14="http://schemas.microsoft.com/office/powerpoint/2010/main" val="273180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否</a:t>
            </a: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则，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 all the notes, 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zh-CN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hear no music</a:t>
            </a:r>
            <a:r>
              <a:rPr lang="zh-CN" alt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我只听到音符，听不到音</a:t>
            </a: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乐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1494" y="715108"/>
            <a:ext cx="11414678" cy="5914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zh-CN" altLang="en-US" sz="8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r>
              <a:rPr lang="zh-CN" altLang="en-US" sz="8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</a:t>
            </a:r>
            <a:endParaRPr lang="en-US" altLang="zh-CN" sz="8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0" indent="0">
              <a:buNone/>
            </a:pP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9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580" y="978794"/>
            <a:ext cx="1085689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tx2"/>
                </a:solidFill>
              </a:rPr>
              <a:t>其一，信仰与文化差</a:t>
            </a:r>
            <a:r>
              <a:rPr lang="zh-CN" altLang="en-US" sz="6000" dirty="0" smtClean="0">
                <a:solidFill>
                  <a:schemeClr val="tx2"/>
                </a:solidFill>
              </a:rPr>
              <a:t>异</a:t>
            </a:r>
            <a:endParaRPr lang="en-US" altLang="zh-CN" sz="6000" dirty="0" smtClean="0">
              <a:solidFill>
                <a:schemeClr val="tx2"/>
              </a:solidFill>
            </a:endParaRPr>
          </a:p>
          <a:p>
            <a:r>
              <a:rPr lang="zh-CN" altLang="en-US" sz="5400" dirty="0" smtClean="0">
                <a:solidFill>
                  <a:schemeClr val="tx2"/>
                </a:solidFill>
              </a:rPr>
              <a:t>女娲、</a:t>
            </a:r>
            <a:r>
              <a:rPr lang="zh-CN" altLang="en-US" sz="5400" dirty="0">
                <a:solidFill>
                  <a:schemeClr val="tx2"/>
                </a:solidFill>
              </a:rPr>
              <a:t>暴</a:t>
            </a:r>
            <a:r>
              <a:rPr lang="zh-CN" altLang="en-US" sz="5400" dirty="0" smtClean="0">
                <a:solidFill>
                  <a:schemeClr val="tx2"/>
                </a:solidFill>
              </a:rPr>
              <a:t>力、愚公、匡衡等</a:t>
            </a:r>
            <a:endParaRPr lang="zh-CN" altLang="en-US" sz="5400" dirty="0">
              <a:solidFill>
                <a:schemeClr val="tx2"/>
              </a:solidFill>
            </a:endParaRPr>
          </a:p>
          <a:p>
            <a:endParaRPr lang="en-US" altLang="zh-CN" sz="6000" dirty="0" smtClean="0">
              <a:solidFill>
                <a:schemeClr val="tx2"/>
              </a:solidFill>
            </a:endParaRPr>
          </a:p>
          <a:p>
            <a:r>
              <a:rPr lang="zh-CN" altLang="en-US" sz="6000" dirty="0" smtClean="0">
                <a:solidFill>
                  <a:schemeClr val="tx2"/>
                </a:solidFill>
              </a:rPr>
              <a:t>其</a:t>
            </a:r>
            <a:r>
              <a:rPr lang="zh-CN" altLang="en-US" sz="6000" dirty="0">
                <a:solidFill>
                  <a:schemeClr val="tx2"/>
                </a:solidFill>
              </a:rPr>
              <a:t>二，年龄和课本内容脱节</a:t>
            </a:r>
          </a:p>
          <a:p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1494" y="150470"/>
            <a:ext cx="11414678" cy="64789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zh-CN" sz="3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8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r>
              <a:rPr lang="zh-CN" altLang="en-US" sz="8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</a:t>
            </a:r>
            <a:endParaRPr lang="en-US" altLang="zh-CN" sz="8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Communication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Connections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Comparisons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Communities 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Cultures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 smtClean="0">
                <a:solidFill>
                  <a:schemeClr val="tx2"/>
                </a:solidFill>
              </a:rPr>
              <a:t>				</a:t>
            </a:r>
            <a:r>
              <a:rPr lang="en-US" altLang="zh-CN" sz="4800" dirty="0">
                <a:solidFill>
                  <a:schemeClr val="tx2"/>
                </a:solidFill>
              </a:rPr>
              <a:t> </a:t>
            </a:r>
            <a:r>
              <a:rPr lang="zh-CN" altLang="en-US" sz="9600" dirty="0" smtClean="0">
                <a:solidFill>
                  <a:schemeClr val="tx2"/>
                </a:solidFill>
              </a:rPr>
              <a:t>总结</a:t>
            </a:r>
            <a:endParaRPr lang="en-US" altLang="zh-CN" sz="9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课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堂要有活动与活力                                     </a:t>
            </a:r>
          </a:p>
          <a:p>
            <a:pPr marL="0" indent="0">
              <a:buNone/>
            </a:pP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课堂的信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息是双向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No </a:t>
            </a:r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involvement, no </a:t>
            </a:r>
            <a:r>
              <a:rPr lang="en-US" altLang="zh-CN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endParaRPr lang="zh-CN" alt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communion, no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30479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 smtClean="0">
                <a:solidFill>
                  <a:schemeClr val="tx2"/>
                </a:solidFill>
              </a:rPr>
              <a:t>云端教室</a:t>
            </a: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(Google drive)</a:t>
            </a:r>
            <a:r>
              <a:rPr lang="zh-CN" alt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3600" dirty="0" smtClean="0">
                <a:solidFill>
                  <a:schemeClr val="tx2"/>
                </a:solidFill>
              </a:rPr>
              <a:t>反转教室</a:t>
            </a: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(flipped classroom)</a:t>
            </a:r>
            <a:endParaRPr lang="en-US" altLang="zh-CN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StarTalk</a:t>
            </a: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中文教学培训</a:t>
            </a:r>
            <a:endParaRPr lang="en-US" sz="4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http://quizlet.com/  (basic is free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://en.savefrom.net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下载视频</a:t>
            </a:r>
            <a:r>
              <a:rPr lang="en-US" altLang="zh-CN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普学网标注拼音。有事就找</a:t>
            </a:r>
            <a:r>
              <a:rPr lang="en-US" altLang="zh-CN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r>
              <a:rPr lang="en-US" altLang="zh-CN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Movie maker </a:t>
            </a: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制作视频</a:t>
            </a:r>
            <a:r>
              <a:rPr lang="en-US" altLang="zh-CN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电影</a:t>
            </a:r>
            <a:r>
              <a:rPr lang="en-US" altLang="zh-CN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CN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www.holisticedu.us(</a:t>
            </a:r>
            <a:r>
              <a:rPr lang="zh-CN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</a:t>
            </a: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学用材</a:t>
            </a:r>
            <a:r>
              <a:rPr lang="zh-CN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料</a:t>
            </a:r>
            <a:r>
              <a:rPr lang="en-US" altLang="zh-CN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4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善为人师，既美其道，又慎其行</a:t>
            </a:r>
            <a:r>
              <a:rPr lang="zh-CN" altLang="en-US" sz="7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。我们要倾注热情，付出</a:t>
            </a:r>
            <a:r>
              <a:rPr lang="zh-CN" altLang="en-US" sz="7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辛劳</a:t>
            </a:r>
            <a:r>
              <a:rPr lang="zh-CN" altLang="en-US" sz="7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，勤于</a:t>
            </a:r>
            <a:r>
              <a:rPr lang="zh-CN" altLang="en-US" sz="7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学</a:t>
            </a:r>
            <a:r>
              <a:rPr lang="zh-CN" altLang="en-US" sz="7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习，</a:t>
            </a:r>
            <a:r>
              <a:rPr lang="zh-CN" altLang="en-US" sz="7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勇</a:t>
            </a:r>
            <a:r>
              <a:rPr lang="zh-CN" altLang="en-US" sz="7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于创新，才有可能把他们带进中文学校，并愿意留下来。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38" y="251947"/>
            <a:ext cx="6994230" cy="64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796" y="978794"/>
            <a:ext cx="92083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6000" dirty="0" smtClean="0">
              <a:solidFill>
                <a:schemeClr val="tx2"/>
              </a:solidFill>
            </a:endParaRPr>
          </a:p>
          <a:p>
            <a:r>
              <a:rPr lang="zh-CN" altLang="en-US" sz="6000" dirty="0" smtClean="0">
                <a:solidFill>
                  <a:schemeClr val="tx2"/>
                </a:solidFill>
              </a:rPr>
              <a:t>什</a:t>
            </a:r>
            <a:r>
              <a:rPr lang="zh-CN" altLang="en-US" sz="6000" dirty="0">
                <a:solidFill>
                  <a:schemeClr val="tx2"/>
                </a:solidFill>
              </a:rPr>
              <a:t>么是理想的教</a:t>
            </a:r>
            <a:r>
              <a:rPr lang="zh-CN" altLang="en-US" sz="6000" dirty="0" smtClean="0">
                <a:solidFill>
                  <a:schemeClr val="tx2"/>
                </a:solidFill>
              </a:rPr>
              <a:t>材？</a:t>
            </a:r>
            <a:endParaRPr lang="en-US" altLang="zh-CN" sz="6000" dirty="0" smtClean="0">
              <a:solidFill>
                <a:schemeClr val="tx2"/>
              </a:solidFill>
            </a:endParaRPr>
          </a:p>
          <a:p>
            <a:endParaRPr lang="zh-CN" altLang="en-US" sz="6000" dirty="0">
              <a:solidFill>
                <a:schemeClr val="tx2"/>
              </a:solidFill>
            </a:endParaRPr>
          </a:p>
          <a:p>
            <a:r>
              <a:rPr lang="zh-CN" altLang="en-US" sz="6000" dirty="0">
                <a:solidFill>
                  <a:schemeClr val="tx2"/>
                </a:solidFill>
              </a:rPr>
              <a:t>为什么没有理想的教</a:t>
            </a:r>
            <a:r>
              <a:rPr lang="zh-CN" altLang="en-US" sz="6000" dirty="0" smtClean="0">
                <a:solidFill>
                  <a:schemeClr val="tx2"/>
                </a:solidFill>
              </a:rPr>
              <a:t>材？</a:t>
            </a:r>
            <a:endParaRPr lang="en-US" altLang="zh-CN" sz="6000" dirty="0" smtClean="0">
              <a:solidFill>
                <a:schemeClr val="tx2"/>
              </a:solidFill>
            </a:endParaRPr>
          </a:p>
          <a:p>
            <a:endParaRPr lang="zh-CN" alt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037" y="509387"/>
            <a:ext cx="107023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solidFill>
                  <a:schemeClr val="tx2"/>
                </a:solidFill>
              </a:rPr>
              <a:t>不</a:t>
            </a:r>
            <a:r>
              <a:rPr lang="zh-CN" altLang="en-US" sz="6000" dirty="0">
                <a:solidFill>
                  <a:schemeClr val="tx2"/>
                </a:solidFill>
              </a:rPr>
              <a:t>喜</a:t>
            </a:r>
            <a:r>
              <a:rPr lang="zh-CN" altLang="en-US" sz="6000" dirty="0" smtClean="0">
                <a:solidFill>
                  <a:schemeClr val="tx2"/>
                </a:solidFill>
              </a:rPr>
              <a:t>欢教科书的</a:t>
            </a:r>
            <a:r>
              <a:rPr lang="zh-CN" altLang="en-US" sz="6000" dirty="0">
                <a:solidFill>
                  <a:schemeClr val="tx2"/>
                </a:solidFill>
              </a:rPr>
              <a:t>理由</a:t>
            </a:r>
            <a:r>
              <a:rPr lang="zh-CN" altLang="en-US" sz="6000" dirty="0" smtClean="0">
                <a:solidFill>
                  <a:schemeClr val="tx2"/>
                </a:solidFill>
              </a:rPr>
              <a:t>：</a:t>
            </a:r>
            <a:endParaRPr lang="en-US" altLang="zh-CN" sz="6000" dirty="0" smtClean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boring</a:t>
            </a:r>
            <a:r>
              <a:rPr lang="en-US" sz="6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fake, dull, </a:t>
            </a:r>
            <a:r>
              <a:rPr lang="en-US" sz="6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childish</a:t>
            </a:r>
          </a:p>
          <a:p>
            <a:endParaRPr 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有个“</a:t>
            </a:r>
            <a:r>
              <a:rPr lang="zh-CN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理由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”没有列出，猜猜</a:t>
            </a:r>
            <a:endParaRPr lang="en-US" altLang="zh-CN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是什么？</a:t>
            </a:r>
            <a:endParaRPr lang="en-US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51" y="1712890"/>
            <a:ext cx="10315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solidFill>
                  <a:schemeClr val="tx2"/>
                </a:solidFill>
              </a:rPr>
              <a:t>事</a:t>
            </a:r>
            <a:r>
              <a:rPr lang="zh-CN" altLang="en-US" sz="6000" dirty="0">
                <a:solidFill>
                  <a:schemeClr val="tx2"/>
                </a:solidFill>
              </a:rPr>
              <a:t>情怎么会变成这个样子呢</a:t>
            </a:r>
            <a:r>
              <a:rPr lang="zh-CN" altLang="en-US" sz="6000" dirty="0" smtClean="0">
                <a:solidFill>
                  <a:schemeClr val="tx2"/>
                </a:solidFill>
              </a:rPr>
              <a:t>？</a:t>
            </a:r>
            <a:endParaRPr lang="en-US" altLang="zh-CN" sz="6000" dirty="0" smtClean="0">
              <a:solidFill>
                <a:schemeClr val="tx2"/>
              </a:solidFill>
            </a:endParaRPr>
          </a:p>
          <a:p>
            <a:endParaRPr lang="en-US" altLang="zh-CN" sz="6000" dirty="0">
              <a:solidFill>
                <a:schemeClr val="tx2"/>
              </a:solidFill>
            </a:endParaRPr>
          </a:p>
          <a:p>
            <a:r>
              <a:rPr lang="zh-CN" altLang="en-US" sz="6000" dirty="0" smtClean="0">
                <a:solidFill>
                  <a:schemeClr val="tx2"/>
                </a:solidFill>
              </a:rPr>
              <a:t>是</a:t>
            </a:r>
            <a:r>
              <a:rPr lang="zh-CN" altLang="en-US" sz="6000" dirty="0">
                <a:solidFill>
                  <a:schemeClr val="tx2"/>
                </a:solidFill>
              </a:rPr>
              <a:t>哪里出了问题？</a:t>
            </a:r>
          </a:p>
          <a:p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65" y="0"/>
            <a:ext cx="524046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036" y="540913"/>
            <a:ext cx="1098644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solidFill>
                  <a:schemeClr val="tx2"/>
                </a:solidFill>
              </a:rPr>
              <a:t>不</a:t>
            </a:r>
            <a:r>
              <a:rPr lang="zh-CN" altLang="en-US" sz="6000" dirty="0">
                <a:solidFill>
                  <a:schemeClr val="tx2"/>
                </a:solidFill>
              </a:rPr>
              <a:t>同的教育最终反映、体现在我身上的是什么呢</a:t>
            </a:r>
            <a:r>
              <a:rPr lang="zh-CN" altLang="en-US" sz="6000" dirty="0" smtClean="0">
                <a:solidFill>
                  <a:schemeClr val="tx2"/>
                </a:solidFill>
              </a:rPr>
              <a:t>？</a:t>
            </a:r>
            <a:endParaRPr lang="en-US" altLang="zh-CN" sz="6000" dirty="0" smtClean="0">
              <a:solidFill>
                <a:schemeClr val="tx2"/>
              </a:solidFill>
            </a:endParaRPr>
          </a:p>
          <a:p>
            <a:endParaRPr lang="en-US" altLang="zh-CN" sz="2000" dirty="0" smtClean="0">
              <a:solidFill>
                <a:schemeClr val="tx2"/>
              </a:solidFill>
            </a:endParaRPr>
          </a:p>
          <a:p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zh-CN" altLang="en-US" sz="6000" dirty="0" smtClean="0">
                <a:solidFill>
                  <a:schemeClr val="tx2"/>
                </a:solidFill>
              </a:rPr>
              <a:t>就</a:t>
            </a:r>
            <a:r>
              <a:rPr lang="zh-CN" altLang="en-US" sz="6000" dirty="0">
                <a:solidFill>
                  <a:schemeClr val="tx2"/>
                </a:solidFill>
              </a:rPr>
              <a:t>是人的价值观和世界观的改</a:t>
            </a:r>
            <a:r>
              <a:rPr lang="zh-CN" altLang="en-US" sz="6000" dirty="0" smtClean="0">
                <a:solidFill>
                  <a:schemeClr val="tx2"/>
                </a:solidFill>
              </a:rPr>
              <a:t>变</a:t>
            </a:r>
            <a:endParaRPr lang="en-US" altLang="zh-CN" sz="6000" dirty="0" smtClean="0">
              <a:solidFill>
                <a:schemeClr val="tx2"/>
              </a:solidFill>
            </a:endParaRPr>
          </a:p>
          <a:p>
            <a:endParaRPr lang="en-US" altLang="zh-CN" sz="6000" dirty="0" smtClean="0">
              <a:solidFill>
                <a:schemeClr val="tx2"/>
              </a:solidFill>
            </a:endParaRPr>
          </a:p>
          <a:p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</a:t>
            </a:r>
            <a:r>
              <a:rPr lang="zh-CN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三只小猪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”怎样结尾？</a:t>
            </a:r>
            <a:endParaRPr 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1243</Words>
  <Application>Microsoft Office PowerPoint</Application>
  <PresentationFormat>Widescreen</PresentationFormat>
  <Paragraphs>192</Paragraphs>
  <Slides>44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KaiTi</vt:lpstr>
      <vt:lpstr>SimSun</vt:lpstr>
      <vt:lpstr>楷体</vt:lpstr>
      <vt:lpstr>Arial</vt:lpstr>
      <vt:lpstr>Calibri</vt:lpstr>
      <vt:lpstr>Segoe Print</vt:lpstr>
      <vt:lpstr>Times New Roman</vt:lpstr>
      <vt:lpstr>Nature Illustration 16x9</vt:lpstr>
      <vt:lpstr>          中文教学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2013-12-27T19:16:46Z</dcterms:created>
  <dcterms:modified xsi:type="dcterms:W3CDTF">2015-05-03T22:28:28Z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