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57" r:id="rId3"/>
    <p:sldId id="362" r:id="rId4"/>
    <p:sldId id="376" r:id="rId5"/>
    <p:sldId id="380" r:id="rId6"/>
    <p:sldId id="383" r:id="rId7"/>
    <p:sldId id="382" r:id="rId8"/>
    <p:sldId id="381" r:id="rId9"/>
    <p:sldId id="387" r:id="rId10"/>
    <p:sldId id="386" r:id="rId11"/>
    <p:sldId id="349" r:id="rId12"/>
    <p:sldId id="388" r:id="rId13"/>
    <p:sldId id="344" r:id="rId14"/>
    <p:sldId id="378" r:id="rId15"/>
    <p:sldId id="389" r:id="rId16"/>
    <p:sldId id="390" r:id="rId17"/>
    <p:sldId id="367" r:id="rId18"/>
    <p:sldId id="368" r:id="rId19"/>
    <p:sldId id="369" r:id="rId20"/>
    <p:sldId id="341" r:id="rId21"/>
    <p:sldId id="306" r:id="rId22"/>
    <p:sldId id="379" r:id="rId23"/>
    <p:sldId id="371" r:id="rId24"/>
    <p:sldId id="373" r:id="rId25"/>
    <p:sldId id="374" r:id="rId26"/>
    <p:sldId id="372" r:id="rId27"/>
    <p:sldId id="320" r:id="rId28"/>
    <p:sldId id="322" r:id="rId29"/>
    <p:sldId id="331" r:id="rId30"/>
    <p:sldId id="332" r:id="rId31"/>
    <p:sldId id="31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9857" autoAdjust="0"/>
  </p:normalViewPr>
  <p:slideViewPr>
    <p:cSldViewPr snapToGrid="0">
      <p:cViewPr varScale="1">
        <p:scale>
          <a:sx n="74" d="100"/>
          <a:sy n="74" d="100"/>
        </p:scale>
        <p:origin x="63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4/27/2018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4/27/2018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4/27/2018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4/27/2018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4/27/2018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4/27/2018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4/27/2018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367" y="656822"/>
            <a:ext cx="11460587" cy="3412903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		   </a:t>
            </a:r>
            <a:r>
              <a:rPr lang="zh-CN" altLang="en-US" sz="60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中</a:t>
            </a:r>
            <a:r>
              <a:rPr lang="zh-CN" altLang="en-US" sz="6000" b="1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文教学与教育</a:t>
            </a:r>
            <a:r>
              <a:rPr lang="en-US" altLang="zh-CN" sz="2800" b="1" dirty="0" smtClean="0">
                <a:solidFill>
                  <a:schemeClr val="tx2"/>
                </a:solidFill>
              </a:rPr>
              <a:t/>
            </a:r>
            <a:br>
              <a:rPr lang="en-US" altLang="zh-CN" sz="2800" b="1" dirty="0" smtClean="0">
                <a:solidFill>
                  <a:schemeClr val="tx2"/>
                </a:solidFill>
              </a:rPr>
            </a:br>
            <a:r>
              <a:rPr lang="en-US" altLang="zh-CN" sz="2800" b="1" dirty="0" smtClean="0">
                <a:solidFill>
                  <a:schemeClr val="tx2"/>
                </a:solidFill>
              </a:rPr>
              <a:t>    </a:t>
            </a:r>
            <a:r>
              <a:rPr lang="en-US" altLang="zh-CN" b="1" dirty="0" smtClean="0">
                <a:solidFill>
                  <a:schemeClr val="tx2"/>
                </a:solidFill>
              </a:rPr>
              <a:t/>
            </a:r>
            <a:br>
              <a:rPr lang="en-US" altLang="zh-CN" b="1" dirty="0" smtClean="0">
                <a:solidFill>
                  <a:schemeClr val="tx2"/>
                </a:solidFill>
              </a:rPr>
            </a:br>
            <a:r>
              <a:rPr lang="zh-CN" altLang="en-US" sz="4000" b="1" dirty="0" smtClean="0">
                <a:solidFill>
                  <a:schemeClr val="tx2"/>
                </a:solidFill>
              </a:rPr>
              <a:t>             </a:t>
            </a:r>
            <a:r>
              <a:rPr lang="en-US" altLang="zh-CN" b="1" dirty="0" smtClean="0">
                <a:solidFill>
                  <a:schemeClr val="tx2"/>
                </a:solidFill>
              </a:rPr>
              <a:t/>
            </a:r>
            <a:br>
              <a:rPr lang="en-US" altLang="zh-CN" b="1" dirty="0" smtClean="0">
                <a:solidFill>
                  <a:schemeClr val="tx2"/>
                </a:solidFill>
              </a:rPr>
            </a:br>
            <a:r>
              <a:rPr lang="en-US" altLang="zh-CN" b="1" dirty="0" smtClean="0">
                <a:solidFill>
                  <a:schemeClr val="tx2"/>
                </a:solidFill>
              </a:rPr>
              <a:t>          </a:t>
            </a:r>
            <a:r>
              <a:rPr lang="en-US" altLang="zh-CN" sz="3600" b="1" dirty="0" smtClean="0">
                <a:solidFill>
                  <a:schemeClr val="tx2"/>
                </a:solidFill>
              </a:rPr>
              <a:t>   </a:t>
            </a:r>
            <a:r>
              <a:rPr lang="en-US" altLang="zh-CN" b="1" dirty="0" smtClean="0">
                <a:solidFill>
                  <a:schemeClr val="tx2"/>
                </a:solidFill>
              </a:rPr>
              <a:t/>
            </a:r>
            <a:br>
              <a:rPr lang="en-US" altLang="zh-CN" b="1" dirty="0" smtClean="0">
                <a:solidFill>
                  <a:schemeClr val="tx2"/>
                </a:solidFill>
              </a:rPr>
            </a:br>
            <a:r>
              <a:rPr lang="en-US" altLang="zh-CN" b="1" dirty="0" smtClean="0">
                <a:solidFill>
                  <a:schemeClr val="tx2"/>
                </a:solidFill>
              </a:rPr>
              <a:t>              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7280" y="2042433"/>
            <a:ext cx="7940574" cy="2640170"/>
          </a:xfrm>
        </p:spPr>
        <p:txBody>
          <a:bodyPr>
            <a:normAutofit fontScale="32500" lnSpcReduction="20000"/>
          </a:bodyPr>
          <a:lstStyle/>
          <a:p>
            <a:r>
              <a:rPr lang="en-US" altLang="zh-CN" dirty="0" smtClean="0"/>
              <a:t>			</a:t>
            </a:r>
          </a:p>
          <a:p>
            <a:r>
              <a:rPr lang="en-US" altLang="zh-CN" sz="2800" b="1" dirty="0">
                <a:solidFill>
                  <a:schemeClr val="tx2"/>
                </a:solidFill>
              </a:rPr>
              <a:t>	</a:t>
            </a:r>
            <a:endParaRPr lang="en-US" altLang="zh-CN" sz="2800" b="1" dirty="0" smtClean="0">
              <a:solidFill>
                <a:schemeClr val="tx2"/>
              </a:solidFill>
            </a:endParaRPr>
          </a:p>
          <a:p>
            <a:r>
              <a:rPr lang="en-US" altLang="zh-CN" sz="7400" b="1" dirty="0" smtClean="0">
                <a:solidFill>
                  <a:schemeClr val="tx2"/>
                </a:solidFill>
              </a:rPr>
              <a:t>                     </a:t>
            </a:r>
            <a:r>
              <a:rPr lang="en-US" altLang="zh-CN" sz="7400" b="1" dirty="0">
                <a:solidFill>
                  <a:schemeClr val="tx2"/>
                </a:solidFill>
              </a:rPr>
              <a:t> </a:t>
            </a:r>
            <a:r>
              <a:rPr lang="en-US" altLang="zh-CN" sz="8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sì</a:t>
            </a:r>
            <a:r>
              <a:rPr lang="en-US" altLang="zh-CN" sz="7400" b="1" dirty="0" smtClean="0">
                <a:solidFill>
                  <a:schemeClr val="tx2"/>
                </a:solidFill>
              </a:rPr>
              <a:t>        </a:t>
            </a:r>
          </a:p>
          <a:p>
            <a:r>
              <a:rPr lang="en-US" altLang="zh-CN" sz="10000" b="1" dirty="0" smtClean="0">
                <a:solidFill>
                  <a:schemeClr val="tx2"/>
                </a:solidFill>
              </a:rPr>
              <a:t>               </a:t>
            </a:r>
            <a:r>
              <a:rPr lang="zh-CN" altLang="en-US" sz="100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姒玉明</a:t>
            </a:r>
            <a:endParaRPr lang="en-US" altLang="zh-CN" sz="10000" b="1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US" sz="10000" b="1" dirty="0" smtClean="0">
              <a:solidFill>
                <a:schemeClr val="tx2"/>
              </a:solidFill>
            </a:endParaRPr>
          </a:p>
          <a:p>
            <a:r>
              <a:rPr lang="en-US" sz="10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sz="10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10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0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www.holisticedu.us</a:t>
            </a:r>
          </a:p>
          <a:p>
            <a:endParaRPr lang="en-US" sz="10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25" y="0"/>
            <a:ext cx="6858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151" y="5918086"/>
            <a:ext cx="2956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http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aappl.actfl.org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6366" y="136769"/>
            <a:ext cx="11433426" cy="6629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战略和战术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战术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：针对性、趣味</a:t>
            </a: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课文和课堂</a:t>
            </a: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、经典、沟通</a:t>
            </a:r>
            <a:endParaRPr lang="en-US" altLang="zh-CN" sz="6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713" y="191355"/>
            <a:ext cx="3303908" cy="62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85446" y="136769"/>
            <a:ext cx="11034346" cy="66294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72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沟</a:t>
            </a:r>
            <a:r>
              <a:rPr lang="zh-CN" altLang="en-US" sz="7200" b="1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通的工具不仅是语言</a:t>
            </a:r>
            <a:r>
              <a:rPr lang="zh-CN" altLang="en-US" sz="72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7200" b="1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72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7200" b="1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有观念、思维方式</a:t>
            </a:r>
            <a:r>
              <a:rPr lang="zh-CN" altLang="en-US" sz="72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7200" b="1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No </a:t>
            </a:r>
            <a:r>
              <a:rPr lang="en-US" altLang="zh-CN" sz="7200" b="1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communion, </a:t>
            </a:r>
            <a:endParaRPr lang="en-US" altLang="zh-CN" sz="7200" b="1" dirty="0" smtClean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no </a:t>
            </a:r>
            <a:r>
              <a:rPr lang="en-US" altLang="zh-CN" sz="7200" b="1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communication</a:t>
            </a:r>
            <a:r>
              <a:rPr lang="zh-CN" altLang="en-US" sz="7200" b="1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7200" b="1" dirty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6366" y="136769"/>
            <a:ext cx="11433426" cy="6629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见证和激励</a:t>
            </a:r>
            <a:endParaRPr lang="en-US" altLang="zh-CN" sz="7200" b="1" dirty="0" smtClean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	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学生、家长、老师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44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6366" y="136769"/>
            <a:ext cx="11433426" cy="6629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	</a:t>
            </a: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71" y="110686"/>
            <a:ext cx="4640216" cy="665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3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85446" y="136769"/>
            <a:ext cx="11034346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b="1" dirty="0" smtClean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学</a:t>
            </a:r>
            <a:r>
              <a:rPr lang="zh-CN" altLang="en-US" sz="7200" b="1" dirty="0" smtClean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生的参与 </a:t>
            </a:r>
            <a:endParaRPr lang="en-US" altLang="zh-CN" sz="7200" b="1" dirty="0" smtClean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7200" b="1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72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尊</a:t>
            </a:r>
            <a:r>
              <a:rPr lang="zh-CN" altLang="en-US" sz="72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重、体谅</a:t>
            </a:r>
            <a:endParaRPr lang="en-US" altLang="zh-CN" sz="7200" b="1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72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让每个人发挥、施展</a:t>
            </a:r>
            <a:endParaRPr lang="en-US" altLang="zh-CN" sz="7200" b="1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85446" y="136769"/>
            <a:ext cx="11034346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b="1" dirty="0" smtClean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家</a:t>
            </a:r>
            <a:r>
              <a:rPr lang="zh-CN" altLang="en-US" sz="7200" b="1" dirty="0" smtClean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长的参与 </a:t>
            </a:r>
            <a:endParaRPr lang="en-US" altLang="zh-CN" sz="7200" b="1" dirty="0" smtClean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800" b="1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72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陪</a:t>
            </a:r>
            <a:r>
              <a:rPr lang="zh-CN" altLang="en-US" sz="72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读、上网、看电影</a:t>
            </a:r>
            <a:endParaRPr lang="en-US" altLang="zh-CN" sz="7200" b="1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7200" b="1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不是造就有学识的人</a:t>
            </a:r>
            <a:r>
              <a:rPr lang="zh-CN" altLang="en-US" sz="72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7200" b="1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72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而</a:t>
            </a:r>
            <a:r>
              <a:rPr lang="zh-CN" altLang="en-US" sz="7200" b="1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是造就好学的</a:t>
            </a:r>
            <a:r>
              <a:rPr lang="zh-CN" altLang="en-US" sz="72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人。</a:t>
            </a:r>
            <a:endParaRPr lang="en-US" altLang="zh-CN" sz="7200" b="1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85446" y="136769"/>
            <a:ext cx="11034346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b="1" dirty="0" smtClean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老</a:t>
            </a:r>
            <a:r>
              <a:rPr lang="zh-CN" altLang="en-US" sz="72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师</a:t>
            </a:r>
            <a:r>
              <a:rPr lang="zh-CN" altLang="en-US" sz="7200" b="1" dirty="0" smtClean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的参与 </a:t>
            </a:r>
            <a:endParaRPr lang="en-US" altLang="zh-CN" sz="7200" b="1" dirty="0" smtClean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72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你和你的课堂，教案</a:t>
            </a: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</a:p>
          <a:p>
            <a:pPr marL="0" indent="0">
              <a:buNone/>
            </a:pPr>
            <a:r>
              <a:rPr lang="zh-CN" altLang="en-US" sz="7200" b="1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风趣的</a:t>
            </a:r>
            <a:r>
              <a:rPr lang="zh-CN" altLang="en-US" sz="7200" b="1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图片</a:t>
            </a:r>
            <a:r>
              <a:rPr lang="zh-CN" altLang="en-US" sz="7200" b="1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、悦耳的</a:t>
            </a:r>
            <a:r>
              <a:rPr lang="zh-CN" altLang="en-US" sz="7200" b="1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音乐</a:t>
            </a:r>
            <a:r>
              <a:rPr lang="zh-CN" altLang="en-US" sz="7200" b="1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、动听的</a:t>
            </a:r>
            <a:r>
              <a:rPr lang="zh-CN" altLang="en-US" sz="7200" b="1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朗诵</a:t>
            </a:r>
            <a:r>
              <a:rPr lang="zh-CN" altLang="en-US" sz="7200" b="1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、感人的</a:t>
            </a:r>
            <a:r>
              <a:rPr lang="zh-CN" altLang="en-US" sz="7200" b="1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视频</a:t>
            </a:r>
            <a:r>
              <a:rPr lang="zh-CN" altLang="en-US" sz="7200" b="1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、发人深省的</a:t>
            </a:r>
            <a:r>
              <a:rPr lang="zh-CN" altLang="en-US" sz="7200" b="1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zh-CN" altLang="en-US" sz="7200" b="1" dirty="0" smtClean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事</a:t>
            </a: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49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85446" y="136769"/>
            <a:ext cx="11034346" cy="66294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9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</a:t>
            </a:r>
            <a:r>
              <a:rPr lang="en-US" altLang="zh-CN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96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结</a:t>
            </a:r>
            <a:r>
              <a:rPr lang="zh-CN" altLang="en-US" sz="96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论</a:t>
            </a: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7200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奉献辛</a:t>
            </a:r>
            <a:r>
              <a:rPr lang="zh-CN" altLang="en-US" sz="7200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劳、汗水、眼泪以外</a:t>
            </a:r>
            <a:r>
              <a:rPr lang="zh-CN" altLang="en-US" sz="7200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7200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7200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眼见和</a:t>
            </a:r>
            <a:r>
              <a:rPr lang="zh-CN" altLang="en-US" sz="7200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洞察力</a:t>
            </a:r>
            <a:r>
              <a:rPr lang="zh-CN" altLang="en-US" sz="7200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，展示好</a:t>
            </a:r>
            <a:r>
              <a:rPr lang="zh-CN" altLang="en-US" sz="7200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学若饥</a:t>
            </a:r>
            <a:r>
              <a:rPr lang="zh-CN" altLang="en-US" sz="7200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、</a:t>
            </a:r>
            <a:endParaRPr lang="en-US" altLang="zh-CN" sz="7200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7200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谦</a:t>
            </a:r>
            <a:r>
              <a:rPr lang="zh-CN" altLang="en-US" sz="7200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卑若愚的态度。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7200" dirty="0" smtClean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移</a:t>
            </a:r>
            <a:r>
              <a:rPr lang="zh-CN" altLang="en-US" sz="72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不动的</a:t>
            </a:r>
            <a:r>
              <a:rPr lang="zh-CN" altLang="en-US" sz="64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72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移得动的</a:t>
            </a:r>
            <a:r>
              <a:rPr lang="zh-CN" altLang="en-US" sz="6400" dirty="0" smtClean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7200" dirty="0" smtClean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移</a:t>
            </a:r>
            <a:r>
              <a:rPr lang="zh-CN" altLang="en-US" sz="72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动人</a:t>
            </a:r>
            <a:r>
              <a:rPr lang="zh-CN" altLang="en-US" sz="7200" dirty="0" smtClean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的。</a:t>
            </a:r>
            <a:endParaRPr lang="zh-CN" altLang="en-US" sz="7200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7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7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3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75775" y="708338"/>
            <a:ext cx="6581104" cy="5921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三个重点</a:t>
            </a: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6000" b="1" dirty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800" b="1" dirty="0" smtClean="0">
              <a:solidFill>
                <a:schemeClr val="tx2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6000" b="1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6000" b="1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背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景和缘起</a:t>
            </a:r>
            <a:r>
              <a:rPr lang="zh-CN" altLang="en-US" sz="60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  </a:t>
            </a:r>
            <a:endParaRPr lang="en-US" altLang="zh-CN" sz="6000" b="1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  </a:t>
            </a:r>
            <a:r>
              <a:rPr lang="zh-CN" altLang="en-US" sz="60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战略和</a:t>
            </a:r>
            <a:r>
              <a:rPr lang="zh-CN" altLang="en-US" sz="60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战术   </a:t>
            </a:r>
            <a:endParaRPr lang="en-US" altLang="zh-CN" sz="6000" b="1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  </a:t>
            </a:r>
            <a:r>
              <a:rPr lang="zh-CN" altLang="en-US" sz="6000" b="1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见</a:t>
            </a:r>
            <a:r>
              <a:rPr lang="zh-CN" altLang="en-US" sz="6000" b="1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证和激励</a:t>
            </a:r>
            <a:endParaRPr lang="en-US" altLang="zh-CN" sz="6000" b="1" dirty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01" y="369115"/>
            <a:ext cx="7669895" cy="61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5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85446" y="136769"/>
            <a:ext cx="11034346" cy="6629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激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励参与</a:t>
            </a:r>
            <a:r>
              <a:rPr lang="zh-CN" altLang="en-US" sz="7200" b="1" dirty="0" smtClean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要点：</a:t>
            </a:r>
            <a:endParaRPr lang="en-US" altLang="zh-CN" sz="7200" b="1" dirty="0" smtClean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altLang="zh-CN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involvement, </a:t>
            </a:r>
            <a:endParaRPr lang="en-US" altLang="zh-CN" sz="7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altLang="zh-CN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 commitment</a:t>
            </a:r>
          </a:p>
        </p:txBody>
      </p:sp>
    </p:spTree>
    <p:extLst>
      <p:ext uri="{BB962C8B-B14F-4D97-AF65-F5344CB8AC3E}">
        <p14:creationId xmlns:p14="http://schemas.microsoft.com/office/powerpoint/2010/main" val="23340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64" y="564842"/>
            <a:ext cx="993838" cy="1734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3" y="473535"/>
            <a:ext cx="8964276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64" y="564842"/>
            <a:ext cx="993838" cy="1734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7" y="202378"/>
            <a:ext cx="7440870" cy="62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64" y="564842"/>
            <a:ext cx="993838" cy="1734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4" y="1187736"/>
            <a:ext cx="9450119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64" y="564842"/>
            <a:ext cx="993838" cy="17341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8" y="300773"/>
            <a:ext cx="10317015" cy="60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63" y="0"/>
            <a:ext cx="5445478" cy="6531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64" y="564842"/>
            <a:ext cx="993838" cy="17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84" y="104172"/>
            <a:ext cx="3701067" cy="6557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991" y="680752"/>
            <a:ext cx="993838" cy="17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16" y="370704"/>
            <a:ext cx="3607630" cy="5837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11" y="693631"/>
            <a:ext cx="993838" cy="17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6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20" y="378940"/>
            <a:ext cx="3432716" cy="5663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112" y="719388"/>
            <a:ext cx="993838" cy="17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85446" y="136769"/>
            <a:ext cx="11034346" cy="6629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zh-CN" altLang="en-US" sz="7200" b="1" dirty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背景和缘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起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不是教育，不是中文专业的人也能教中文，思考教育的问题，因为有需求。</a:t>
            </a: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603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649" y="255373"/>
            <a:ext cx="110469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什么是整全教育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zh-CN" alt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整全教育旨在将知识的传授和灵魂的铸造结合起来，不是单独重视技能的训练，而是更在乎独立思想的养成和心灵的自由。因为它关注的是珍贵无比的人，所以不主张在人身上，强迫添加任何外来的附庸和累赘，而是致力于恢复人原有的潜能、价值和恩赐，引导他们在认知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(Cognitive)</a:t>
            </a:r>
            <a:r>
              <a:rPr lang="zh-CN" alt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、审美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(Aesthetic)</a:t>
            </a:r>
            <a:r>
              <a:rPr lang="zh-CN" alt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、交际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(Social)</a:t>
            </a:r>
            <a:r>
              <a:rPr lang="zh-CN" alt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、情绪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(Emotional)</a:t>
            </a:r>
            <a:r>
              <a:rPr lang="zh-CN" alt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、灵性</a:t>
            </a:r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(Spiritual)</a:t>
            </a:r>
            <a:r>
              <a:rPr lang="zh-CN" alt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等能力方面都得到均衡、整体的发展，成为既能纵向思考，也能横向联想，既见树木又见森林的人。</a:t>
            </a:r>
            <a:endParaRPr lang="en-US" sz="4000" dirty="0">
              <a:solidFill>
                <a:schemeClr val="tx2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6213" y="136769"/>
            <a:ext cx="11668259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en-US" altLang="zh-CN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管家</a:t>
            </a:r>
            <a:r>
              <a:rPr lang="en-US" altLang="zh-CN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6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zh-CN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right(</a:t>
            </a:r>
            <a:r>
              <a:rPr lang="zh-CN" alt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把事情做好</a:t>
            </a: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altLang="zh-CN" sz="6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</a:t>
            </a:r>
            <a:r>
              <a:rPr lang="en-US" altLang="zh-CN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掌柜</a:t>
            </a:r>
            <a:r>
              <a:rPr lang="en-US" altLang="zh-CN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6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zh-CN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things(</a:t>
            </a:r>
            <a:r>
              <a:rPr lang="zh-CN" alt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做正确的事情</a:t>
            </a:r>
            <a:r>
              <a:rPr lang="en-US" altLang="zh-CN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</a:p>
        </p:txBody>
      </p:sp>
    </p:spTree>
    <p:extLst>
      <p:ext uri="{BB962C8B-B14F-4D97-AF65-F5344CB8AC3E}">
        <p14:creationId xmlns:p14="http://schemas.microsoft.com/office/powerpoint/2010/main" val="71763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6366" y="136769"/>
            <a:ext cx="11433426" cy="6629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zh-CN" altLang="en-US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战略和战术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448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57" y="138896"/>
            <a:ext cx="4598500" cy="65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013172" y="253598"/>
          <a:ext cx="5172799" cy="669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3" imgW="5829059" imgH="7543759" progId="AcroExch.Document.11">
                  <p:embed/>
                </p:oleObj>
              </mc:Choice>
              <mc:Fallback>
                <p:oleObj name="Acrobat Document" r:id="rId3" imgW="5829059" imgH="754375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3172" y="253598"/>
                        <a:ext cx="5172799" cy="6695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7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6366" y="136769"/>
            <a:ext cx="11433426" cy="6629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战略和战术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zh-CN" alt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战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略：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眼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光和洞察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力</a:t>
            </a:r>
            <a:r>
              <a:rPr lang="en-US" altLang="zh-CN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认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清现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</a:t>
            </a:r>
            <a:endParaRPr lang="en-US" altLang="zh-CN" sz="6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9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6366" y="136769"/>
            <a:ext cx="11433426" cy="6629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战略和战术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zh-CN" alt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战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略：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眼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光和洞察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力</a:t>
            </a:r>
            <a:r>
              <a:rPr lang="en-US" altLang="zh-CN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认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清现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</a:t>
            </a:r>
            <a:endParaRPr lang="en-US" altLang="zh-CN" sz="6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战</a:t>
            </a:r>
            <a:r>
              <a:rPr lang="zh-CN" altLang="en-US" sz="6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术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：针对性、趣味、</a:t>
            </a:r>
            <a:r>
              <a:rPr lang="en-US" altLang="zh-CN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Cs </a:t>
            </a: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endParaRPr lang="en-US" altLang="zh-CN" sz="6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446</Words>
  <Application>Microsoft Office PowerPoint</Application>
  <PresentationFormat>Widescreen</PresentationFormat>
  <Paragraphs>57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KaiTi</vt:lpstr>
      <vt:lpstr>SimSun</vt:lpstr>
      <vt:lpstr>Arial</vt:lpstr>
      <vt:lpstr>Calibri</vt:lpstr>
      <vt:lpstr>Segoe Print</vt:lpstr>
      <vt:lpstr>Times New Roman</vt:lpstr>
      <vt:lpstr>Nature Illustration 16x9</vt:lpstr>
      <vt:lpstr>Acrobat Document</vt:lpstr>
      <vt:lpstr>      中文教学与教育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2013-12-27T19:16:46Z</dcterms:created>
  <dcterms:modified xsi:type="dcterms:W3CDTF">2018-04-28T01:20:43Z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