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9"/>
  </p:notesMasterIdLst>
  <p:handoutMasterIdLst>
    <p:handoutMasterId r:id="rId50"/>
  </p:handoutMasterIdLst>
  <p:sldIdLst>
    <p:sldId id="262" r:id="rId3"/>
    <p:sldId id="520" r:id="rId4"/>
    <p:sldId id="508" r:id="rId5"/>
    <p:sldId id="509" r:id="rId6"/>
    <p:sldId id="511" r:id="rId7"/>
    <p:sldId id="512" r:id="rId8"/>
    <p:sldId id="510" r:id="rId9"/>
    <p:sldId id="514" r:id="rId10"/>
    <p:sldId id="518" r:id="rId11"/>
    <p:sldId id="517" r:id="rId12"/>
    <p:sldId id="513" r:id="rId13"/>
    <p:sldId id="515" r:id="rId14"/>
    <p:sldId id="257" r:id="rId15"/>
    <p:sldId id="263" r:id="rId16"/>
    <p:sldId id="530" r:id="rId17"/>
    <p:sldId id="258" r:id="rId18"/>
    <p:sldId id="259" r:id="rId19"/>
    <p:sldId id="260" r:id="rId20"/>
    <p:sldId id="281" r:id="rId21"/>
    <p:sldId id="264" r:id="rId22"/>
    <p:sldId id="261" r:id="rId23"/>
    <p:sldId id="279" r:id="rId24"/>
    <p:sldId id="284" r:id="rId25"/>
    <p:sldId id="287" r:id="rId26"/>
    <p:sldId id="528" r:id="rId27"/>
    <p:sldId id="272" r:id="rId28"/>
    <p:sldId id="286" r:id="rId29"/>
    <p:sldId id="276" r:id="rId30"/>
    <p:sldId id="531" r:id="rId31"/>
    <p:sldId id="277" r:id="rId32"/>
    <p:sldId id="505" r:id="rId33"/>
    <p:sldId id="270" r:id="rId34"/>
    <p:sldId id="487" r:id="rId35"/>
    <p:sldId id="488" r:id="rId36"/>
    <p:sldId id="490" r:id="rId37"/>
    <p:sldId id="282" r:id="rId38"/>
    <p:sldId id="491" r:id="rId39"/>
    <p:sldId id="492" r:id="rId40"/>
    <p:sldId id="497" r:id="rId41"/>
    <p:sldId id="494" r:id="rId42"/>
    <p:sldId id="495" r:id="rId43"/>
    <p:sldId id="522" r:id="rId44"/>
    <p:sldId id="500" r:id="rId45"/>
    <p:sldId id="499" r:id="rId46"/>
    <p:sldId id="269" r:id="rId47"/>
    <p:sldId id="53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9857" autoAdjust="0"/>
  </p:normalViewPr>
  <p:slideViewPr>
    <p:cSldViewPr snapToGrid="0">
      <p:cViewPr varScale="1">
        <p:scale>
          <a:sx n="89" d="100"/>
          <a:sy n="89" d="100"/>
        </p:scale>
        <p:origin x="59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pPr/>
              <a:t>2/14/2025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pPr/>
              <a:t>2/14/2025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/>
              <a:pPr/>
              <a:t>2/14/2025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232485" y="748139"/>
            <a:ext cx="755583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66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年整全教育读书会</a:t>
            </a:r>
            <a:endParaRPr lang="en-US" altLang="zh-CN" sz="4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4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		  </a:t>
            </a:r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第一周</a:t>
            </a:r>
            <a:endParaRPr lang="en-US" altLang="zh-CN" sz="4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4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14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日</a:t>
            </a:r>
            <a:endParaRPr lang="en-US" altLang="zh-CN" sz="36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1CE6E-D1A2-A21F-8103-AFAB697763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200527"/>
            <a:ext cx="628397" cy="6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13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74ED5-A6DD-E72C-9F01-D5D747CC0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BE6957-9A74-4AF3-CF0C-D514A1BA3ABA}"/>
              </a:ext>
            </a:extLst>
          </p:cNvPr>
          <p:cNvSpPr txBox="1"/>
          <p:nvPr/>
        </p:nvSpPr>
        <p:spPr>
          <a:xfrm>
            <a:off x="3031958" y="802106"/>
            <a:ext cx="832585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如何实施</a:t>
            </a:r>
            <a:endParaRPr lang="en-US" altLang="zh-CN" sz="32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，分享一个罪人是怎样改变的，然后在上帝命令的道上直奔。</a:t>
            </a:r>
          </a:p>
          <a:p>
            <a:r>
              <a:rPr lang="en-US" altLang="zh-CN" sz="24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不想单顾自己的事，满足于一个人的自由释放、独善其身，而是想激励更多勇敢的人起而行，把内心的信念和热忱，转化为外在的行动，继而将生命的道表明出来，显在这世代中，好像明光照耀。因此，要起而行，要结伴而行！</a:t>
            </a:r>
          </a:p>
          <a:p>
            <a:endParaRPr lang="en-US" altLang="zh-CN" sz="24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具体说来：信息交流是双向的，分享见证，讨论</a:t>
            </a:r>
            <a:r>
              <a:rPr lang="en-US" altLang="zh-CN" sz="24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(</a:t>
            </a:r>
            <a:r>
              <a:rPr lang="zh-CN" altLang="en-US" sz="24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自然要求要事先读书</a:t>
            </a:r>
            <a:r>
              <a:rPr lang="en-US" altLang="zh-CN" sz="24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7095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44B1F-E967-2FB2-6118-74C187282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C0202F-E69E-F106-88C9-EAEB040D2DBB}"/>
              </a:ext>
            </a:extLst>
          </p:cNvPr>
          <p:cNvSpPr txBox="1"/>
          <p:nvPr/>
        </p:nvSpPr>
        <p:spPr>
          <a:xfrm>
            <a:off x="3104148" y="802106"/>
            <a:ext cx="830981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预期效果</a:t>
            </a:r>
            <a:endParaRPr lang="en-US" altLang="zh-CN" sz="32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2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希望能对</a:t>
            </a:r>
            <a:r>
              <a:rPr lang="zh-CN" altLang="en-US" sz="32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一件事情</a:t>
            </a:r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有感触，并由此开始思考。</a:t>
            </a:r>
            <a:endParaRPr lang="en-US" altLang="zh-CN" sz="32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继而可以带出两个结果。</a:t>
            </a:r>
            <a:endParaRPr lang="en-US" altLang="zh-CN" sz="32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，自己内心少些冲突，生活轻松些。</a:t>
            </a:r>
            <a:endParaRPr lang="en-US" altLang="zh-CN" sz="32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，给其他人</a:t>
            </a:r>
            <a:r>
              <a:rPr lang="en-US" altLang="zh-CN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包括家庭成员</a:t>
            </a:r>
            <a:r>
              <a:rPr lang="en-US" altLang="zh-CN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提供一些帮助。</a:t>
            </a:r>
            <a:endParaRPr lang="en-US" altLang="zh-CN" sz="32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2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02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EBF5C-8F34-60C8-9972-B80379C5D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0314BB-ED8D-9861-E989-9F5122134BD9}"/>
              </a:ext>
            </a:extLst>
          </p:cNvPr>
          <p:cNvSpPr txBox="1"/>
          <p:nvPr/>
        </p:nvSpPr>
        <p:spPr>
          <a:xfrm>
            <a:off x="3304673" y="802106"/>
            <a:ext cx="73232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问题处理</a:t>
            </a:r>
            <a:endParaRPr lang="en-US" altLang="zh-CN" sz="32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2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有些涉及隐私的问题，可以不在这样公开的场合分享。与互相了解、彼此信赖的家庭或个人“开小会”。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81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4863" y="1628275"/>
            <a:ext cx="9488905" cy="2807368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</a:t>
            </a:r>
            <a:br>
              <a:rPr lang="en-US" altLang="zh-CN" sz="2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br>
              <a:rPr lang="en-US" altLang="zh-CN" sz="2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2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</a:t>
            </a:r>
            <a:r>
              <a:rPr lang="en-US" altLang="zh-CN" sz="36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br>
              <a:rPr lang="en-US" altLang="zh-CN" sz="36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36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   </a:t>
            </a:r>
            <a:r>
              <a:rPr lang="zh-CN" altLang="en-US" sz="40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开始讲</a:t>
            </a:r>
            <a:r>
              <a:rPr lang="en-US" altLang="zh-CN" sz="40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CN" altLang="en-US" sz="40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高效能人士的七个习惯</a:t>
            </a:r>
            <a:r>
              <a:rPr lang="en-US" altLang="zh-CN" sz="40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  <a:br>
              <a:rPr lang="en-US" altLang="zh-CN" sz="36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          </a:t>
            </a:r>
            <a:b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18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en-US" altLang="zh-CN" sz="1800" b="1" i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The 7 Habits of Highly Effective People </a:t>
            </a:r>
            <a:r>
              <a:rPr lang="en-US" altLang="zh-CN" sz="18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by Stephen R. Covey</a:t>
            </a:r>
            <a:br>
              <a:rPr lang="en-US" altLang="zh-CN" sz="18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</a:br>
            <a:br>
              <a:rPr lang="en-US" altLang="zh-CN" sz="18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</a:br>
            <a:br>
              <a:rPr lang="en-US" altLang="zh-CN" sz="18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</a:br>
            <a:br>
              <a:rPr lang="en-US" altLang="zh-CN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800" b="1" dirty="0">
                <a:solidFill>
                  <a:schemeClr val="tx2"/>
                </a:solidFill>
              </a:rPr>
              <a:t>    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zh-CN" b="1" dirty="0">
                <a:solidFill>
                  <a:schemeClr val="tx2"/>
                </a:solidFill>
              </a:rPr>
              <a:t>              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00BBC-30A2-4BFE-39CE-801D22965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6" y="623025"/>
            <a:ext cx="3245018" cy="49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178207" y="344905"/>
            <a:ext cx="861274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66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6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为什么要选用</a:t>
            </a: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七个习惯</a:t>
            </a: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36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来和大家分享？</a:t>
            </a:r>
            <a:endParaRPr lang="en-US" altLang="zh-CN" sz="36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2005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年初春，育松和文平邀请我们参加读书会，并推荐了这本书。这是我第一次读英文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self-improvement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书籍。在读完前言、概要和第一个习惯后，就忍不住打电话给育松分享读后感。当时曾信心满满地认定我们是在做一件很有意义的事，甚至可能是一件了不起的事情。而且，从此，我对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self-improvement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书籍大感兴趣，读得家里油瓶倒了都不扶。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顺便说一下我自己的经历，同时回答前面说的：“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我的人生经历告诉我，不做，更难！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” </a:t>
            </a:r>
            <a:r>
              <a:rPr lang="en-US" altLang="zh-CN" sz="24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	</a:t>
            </a:r>
            <a:endParaRPr lang="zh-CN" altLang="en-US" sz="24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0671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08670-F7C7-688E-93B4-024B514E4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824F96-6BAE-4FBA-CBCE-9939223EE6A6}"/>
              </a:ext>
            </a:extLst>
          </p:cNvPr>
          <p:cNvSpPr txBox="1"/>
          <p:nvPr/>
        </p:nvSpPr>
        <p:spPr>
          <a:xfrm>
            <a:off x="2871537" y="625642"/>
            <a:ext cx="756385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和很多人一样的：在中国的初等和高等教育</a:t>
            </a:r>
            <a:endParaRPr lang="en-US" altLang="zh-CN" sz="2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和一些人一样的：在国外留学，日本和美国</a:t>
            </a:r>
            <a:endParaRPr lang="en-US" altLang="zh-CN" sz="2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和不少人不同的：</a:t>
            </a:r>
            <a:r>
              <a:rPr lang="en-US" altLang="zh-CN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2005</a:t>
            </a:r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年之前的几年。</a:t>
            </a:r>
            <a:r>
              <a:rPr lang="zh-CN" altLang="en-US" sz="2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无花果树不发旺，葡萄树不结果，橄榄树也不效力，田地不出粮食， 圈中绝了羊，棚内也没有牛。</a:t>
            </a:r>
            <a:endParaRPr lang="en-US" altLang="zh-CN" sz="28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sz="2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工作压力、家庭压力、孩子的身体健康问题、</a:t>
            </a:r>
            <a:endParaRPr lang="en-US" altLang="zh-CN" sz="2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我本人的心里健康问题、远离教会</a:t>
            </a:r>
            <a:r>
              <a:rPr lang="en-US" altLang="zh-CN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……</a:t>
            </a:r>
          </a:p>
          <a:p>
            <a:endParaRPr lang="en-US" altLang="zh-CN" sz="2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感谢育松和文平在我们苦难的时候来通过读书会帮助我们！</a:t>
            </a:r>
            <a:endParaRPr lang="en-US" sz="2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243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613212" y="248575"/>
            <a:ext cx="59569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本书内容概览</a:t>
            </a:r>
            <a:r>
              <a:rPr lang="en-US" altLang="zh-CN" sz="4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4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知识</a:t>
            </a:r>
            <a:r>
              <a:rPr lang="en-US" altLang="zh-CN" sz="4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</a:p>
          <a:p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我感动后行动</a:t>
            </a:r>
            <a:r>
              <a:rPr lang="en-US" altLang="zh-CN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愿望）</a:t>
            </a:r>
            <a:endParaRPr lang="en-US" altLang="zh-CN" sz="4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我怎么去实践</a:t>
            </a:r>
            <a:r>
              <a:rPr lang="en-US" altLang="zh-CN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技能）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AF956-7D4F-44DA-B9B6-BE4F19336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32" y="2556899"/>
            <a:ext cx="3902475" cy="390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75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4048217" y="124287"/>
            <a:ext cx="795439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1 :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be proactive (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与之相对：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reactive)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积极主动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个人愿景的原则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2 : begin with the end in mind </a:t>
            </a: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以终为始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自我领导的原则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3 : put first things first </a:t>
            </a:r>
          </a:p>
          <a:p>
            <a:r>
              <a:rPr lang="zh-CN" alt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要事第一</a:t>
            </a:r>
            <a:r>
              <a:rPr lang="en-US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自我管理的原则</a:t>
            </a:r>
            <a:endParaRPr lang="en-US" altLang="zh-CN" sz="24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4 : think win/win </a:t>
            </a:r>
          </a:p>
          <a:p>
            <a:r>
              <a:rPr lang="zh-CN" alt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双赢思维</a:t>
            </a:r>
            <a:r>
              <a:rPr lang="en-US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人际领导的原则</a:t>
            </a:r>
            <a:r>
              <a:rPr lang="en-US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此双赢非彼双赢</a:t>
            </a:r>
            <a:r>
              <a:rPr lang="en-US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5 : seek first to understand, then to be understood </a:t>
            </a: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知彼知己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同理心交流的原则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6 : synergize </a:t>
            </a:r>
            <a:b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</a:b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统合综效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协同作用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)——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创造性合作的原则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7 : sharpen the saw : </a:t>
            </a: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不断更新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平衡的自我更新的原则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ECFFC2-7D02-4E69-8AF2-5CD7B9AA6FDF}"/>
              </a:ext>
            </a:extLst>
          </p:cNvPr>
          <p:cNvSpPr txBox="1"/>
          <p:nvPr/>
        </p:nvSpPr>
        <p:spPr>
          <a:xfrm flipH="1">
            <a:off x="8868792" y="825623"/>
            <a:ext cx="292075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积极主动是总纲</a:t>
            </a:r>
            <a:endParaRPr lang="en-US" altLang="zh-CN" sz="30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纲举目张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正确领悟其余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0826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089430" y="150920"/>
            <a:ext cx="902859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1 :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be proactive 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: principles of personal vision</a:t>
            </a: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积极主动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个人愿景的原则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be proactive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平静、负责任、有建设性、变消极为积极的应对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          举例来说：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言为心声</a:t>
            </a:r>
            <a:endParaRPr lang="en-US" altLang="zh-CN" sz="24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Reactive language      		Proactive language </a:t>
            </a:r>
          </a:p>
          <a:p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There’s nothing I can do.   	Let’s look at our alternatives. </a:t>
            </a: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我已无能为力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试试看有没有其它可能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That’s just the way I am.  	I can choose a different approach.</a:t>
            </a: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我就是这样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我可以选择不同的途径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He makes me so mad!    	I control my own feelings. </a:t>
            </a: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他把我气疯了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我可以控制自己的情绪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They won’t allow that.  	I can create an effective presentation </a:t>
            </a: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 have to do that.     		I will choose an appropriate response </a:t>
            </a: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 can’t					I choose. 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138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145656" y="-62144"/>
            <a:ext cx="820000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be proactive</a:t>
            </a:r>
            <a:r>
              <a:rPr lang="zh-CN" alt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的组成要素：</a:t>
            </a:r>
            <a:endParaRPr lang="en-US" altLang="zh-CN" sz="24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self-awareness       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自我意识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imagination	       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想象力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conscience            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良心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有了良心，就不至于“赢两次”了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 </a:t>
            </a:r>
            <a:b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independent will    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独立意志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作用：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以上四个要素给人类终极的自由：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选择、应对和改变的力量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	</a:t>
            </a: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Stephen Covey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be proactive 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概念是从哪里来的呢？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76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3C469-5099-97BE-D4E6-0C57D9B7F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F513B7-BEC0-DE62-43D6-ECFD4E2292A7}"/>
              </a:ext>
            </a:extLst>
          </p:cNvPr>
          <p:cNvSpPr txBox="1"/>
          <p:nvPr/>
        </p:nvSpPr>
        <p:spPr>
          <a:xfrm>
            <a:off x="3216442" y="1062607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自我介绍</a:t>
            </a:r>
            <a:endParaRPr lang="en-US" altLang="zh-CN" sz="32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32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真实姓名，以便称呼，居住地等</a:t>
            </a:r>
            <a:endParaRPr lang="en-US" altLang="zh-CN" sz="32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时间控制在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30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秒左右。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19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1731146" y="390617"/>
            <a:ext cx="98630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Be proactive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概念成型于某个假期在这本书里读到的一段话</a:t>
            </a:r>
            <a:endParaRPr lang="zh-CN" altLang="en-US" sz="2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8ACDE-9C03-4527-95DB-AE64622BD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42" y="1322772"/>
            <a:ext cx="3622459" cy="3622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C35E32-49C1-4249-B6A9-90E8F799D40A}"/>
              </a:ext>
            </a:extLst>
          </p:cNvPr>
          <p:cNvSpPr txBox="1"/>
          <p:nvPr/>
        </p:nvSpPr>
        <p:spPr>
          <a:xfrm>
            <a:off x="5752730" y="1083076"/>
            <a:ext cx="535323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奥地利维也纳大学医学院神经学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(Neurology)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和精神医学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(Psychiatrist)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教授，维克多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弗兰克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(Victor Frankl)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著</a:t>
            </a:r>
            <a:endParaRPr lang="en-US" altLang="zh-C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活出意义来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</a:p>
          <a:p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下周介绍这本书</a:t>
            </a:r>
          </a:p>
        </p:txBody>
      </p:sp>
    </p:spTree>
    <p:extLst>
      <p:ext uri="{BB962C8B-B14F-4D97-AF65-F5344CB8AC3E}">
        <p14:creationId xmlns:p14="http://schemas.microsoft.com/office/powerpoint/2010/main" val="3211468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2947387" y="506027"/>
            <a:ext cx="902859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zh-CN" altLang="en-US" sz="2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前面说的“希望能对</a:t>
            </a:r>
            <a:r>
              <a:rPr lang="zh-CN" altLang="en-US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一件事情</a:t>
            </a:r>
            <a:r>
              <a:rPr lang="zh-CN" altLang="en-US" sz="2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有感触”，并由此开始思考。</a:t>
            </a:r>
            <a:endParaRPr lang="en-US" altLang="zh-CN" sz="2400" b="0" i="0" dirty="0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在一个外来的刺激和由此而做出的反应之间，</a:t>
            </a:r>
            <a:endParaRPr lang="en-US" altLang="zh-CN" sz="2800" b="0" i="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存在一个空间。在此空间中，有我们做出应对的权力。</a:t>
            </a:r>
            <a:endParaRPr lang="en-US" altLang="zh-CN" sz="2800" b="0" i="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i="0" dirty="0">
                <a:solidFill>
                  <a:srgbClr val="0000CC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我们的成长和自由都体现在这样的应对之中。</a:t>
            </a:r>
            <a:endParaRPr lang="en-US" altLang="zh-CN" sz="3200" b="1" i="0" dirty="0">
              <a:solidFill>
                <a:srgbClr val="0000CC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Between stimulus and response there is a space.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 that space is our power to choose our response. In our response lies our growth and our freedom.  by Victor Frankl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69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2610036" y="230819"/>
            <a:ext cx="88865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CN" altLang="en-US" sz="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Victor Frankl</a:t>
            </a:r>
            <a:r>
              <a:rPr lang="zh-CN" alt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选择理论</a:t>
            </a: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(Stephen Covey</a:t>
            </a:r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的第一个习惯</a:t>
            </a: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F7EB1-1D27-411F-8262-53C87BBF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77" y="1705014"/>
            <a:ext cx="7871064" cy="40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55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187083" y="426128"/>
            <a:ext cx="88244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举例说明 甘地的例子 电影</a:t>
            </a:r>
            <a:r>
              <a:rPr lang="en-US" altLang="zh-CN" sz="36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CN" altLang="en-US" sz="36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甘地</a:t>
            </a:r>
            <a:r>
              <a:rPr lang="en-US" altLang="zh-CN" sz="36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  <a:r>
              <a:rPr lang="zh-CN" altLang="en-US" sz="36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36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sz="5400" dirty="0"/>
          </a:p>
        </p:txBody>
      </p:sp>
      <p:pic>
        <p:nvPicPr>
          <p:cNvPr id="2" name="gandi">
            <a:hlinkClick r:id="" action="ppaction://media"/>
            <a:extLst>
              <a:ext uri="{FF2B5EF4-FFF2-40B4-BE49-F238E27FC236}">
                <a16:creationId xmlns:a16="http://schemas.microsoft.com/office/drawing/2014/main" id="{E9A13344-ED62-4B7A-BC7F-04AA9B3F11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7925" y="1147313"/>
            <a:ext cx="9255170" cy="527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489158" y="758106"/>
            <a:ext cx="75157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第一次在</a:t>
            </a:r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甘地</a:t>
            </a:r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电影看到这个演讲的时候，我的心是不平静的。我想听听大家的看法，不管是不是第一次看。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我的感想如下：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，在中国的电影里没有看过这样的片段，也就不懂这样的道理。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，印度人和英国人都了不起。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99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05D1F-A077-77B6-0418-7F3B4942B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423A489-E1AC-3DC8-A45F-A99E2B52E8EA}"/>
              </a:ext>
            </a:extLst>
          </p:cNvPr>
          <p:cNvSpPr txBox="1"/>
          <p:nvPr/>
        </p:nvSpPr>
        <p:spPr>
          <a:xfrm>
            <a:off x="3133816" y="541538"/>
            <a:ext cx="859358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关于</a:t>
            </a: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甘地</a:t>
            </a: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视频的两点说明</a:t>
            </a:r>
            <a:endParaRPr lang="en-US" altLang="zh-CN" sz="36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第一，用这个视频来说明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be proactive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，没有建议大家凡事学甘地的意思。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第二，我个人能理解，并欣赏里面的这句话：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我们战斗，是要向其怒火开战，而非挑旺之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1689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4181383" y="1154098"/>
            <a:ext cx="7767959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本书内容概览</a:t>
            </a:r>
            <a:r>
              <a:rPr lang="en-US" altLang="zh-CN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知识</a:t>
            </a:r>
            <a:r>
              <a:rPr lang="en-US" altLang="zh-CN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</a:p>
          <a:p>
            <a:r>
              <a:rPr lang="zh-CN" altLang="en-US" sz="4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我感动后行动</a:t>
            </a:r>
            <a:r>
              <a:rPr lang="en-US" altLang="zh-CN" sz="4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4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愿望）</a:t>
            </a:r>
            <a:endParaRPr lang="en-US" altLang="zh-CN" sz="48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我怎么去实践</a:t>
            </a:r>
            <a:r>
              <a:rPr lang="en-US" altLang="zh-CN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技能）</a:t>
            </a:r>
            <a:endParaRPr lang="en-US" sz="5400" dirty="0"/>
          </a:p>
          <a:p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4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br>
              <a:rPr lang="en-US" altLang="zh-CN" sz="54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11799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4483222" y="150920"/>
            <a:ext cx="7102137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1 : be proactive (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与之相对：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reactive)</a:t>
            </a: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积极主动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个人愿景的原则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2 : begin with the end in mind </a:t>
            </a:r>
          </a:p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以终为始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自我领导的原则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2400" b="1" dirty="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个人使命宣言</a:t>
            </a:r>
            <a:r>
              <a:rPr lang="en-US" altLang="zh-CN" sz="2400" b="1" dirty="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3 : put first things first </a:t>
            </a:r>
          </a:p>
          <a:p>
            <a:r>
              <a:rPr lang="zh-CN" alt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要事第一</a:t>
            </a:r>
            <a:r>
              <a:rPr lang="en-US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自我管理的原则</a:t>
            </a:r>
            <a:endParaRPr lang="en-US" altLang="zh-CN" sz="24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4 : think win/win </a:t>
            </a: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双赢思维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人际领导的原则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此双赢非彼双赢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5 : seek first to understand, then to be understood </a:t>
            </a: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知彼知己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同理心交流的原则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6 : synergize </a:t>
            </a:r>
            <a:b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</a:b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统合综效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协同作用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)——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创造性合作的原则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Habit 7 : sharpen the saw : </a:t>
            </a:r>
          </a:p>
          <a:p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不断更新</a:t>
            </a:r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平衡的自我更新的原则</a:t>
            </a:r>
            <a:endParaRPr lang="en-US" sz="2400" dirty="0"/>
          </a:p>
          <a:p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305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0EB4E57-D8C0-418B-A024-78C7C1AAE5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902384"/>
              </p:ext>
            </p:extLst>
          </p:nvPr>
        </p:nvGraphicFramePr>
        <p:xfrm>
          <a:off x="4162616" y="1114927"/>
          <a:ext cx="4111197" cy="5322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247" imgH="6035040" progId="AcroExch.Document.DC">
                  <p:embed/>
                </p:oleObj>
              </mc:Choice>
              <mc:Fallback>
                <p:oleObj name="Acrobat Document" r:id="rId2" imgW="4663247" imgH="6035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62616" y="1114927"/>
                        <a:ext cx="4111197" cy="5322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6A5E82-CD0D-4EF9-8CF8-DB8488457F3F}"/>
              </a:ext>
            </a:extLst>
          </p:cNvPr>
          <p:cNvSpPr txBox="1"/>
          <p:nvPr/>
        </p:nvSpPr>
        <p:spPr>
          <a:xfrm>
            <a:off x="790113" y="337351"/>
            <a:ext cx="11008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个人使命宣言，从</a:t>
            </a: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2005</a:t>
            </a:r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写到</a:t>
            </a: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2011</a:t>
            </a:r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年，写成了</a:t>
            </a: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23</a:t>
            </a:r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万字的</a:t>
            </a: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整全的教育</a:t>
            </a: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265027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9BE8C-6269-E517-01A9-37EA6FF95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CABA5A-131B-B852-2CB2-B370E1431830}"/>
              </a:ext>
            </a:extLst>
          </p:cNvPr>
          <p:cNvSpPr txBox="1"/>
          <p:nvPr/>
        </p:nvSpPr>
        <p:spPr>
          <a:xfrm>
            <a:off x="790113" y="337351"/>
            <a:ext cx="11008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《</a:t>
            </a:r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整全教育中文</a:t>
            </a: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从学前</a:t>
            </a:r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班，</a:t>
            </a: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1-8</a:t>
            </a:r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年级至</a:t>
            </a: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AP</a:t>
            </a:r>
            <a:r>
              <a:rPr lang="en-US" altLang="zh-CN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……</a:t>
            </a:r>
            <a:r>
              <a:rPr lang="en-US" altLang="zh-CN" sz="14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endParaRPr lang="en-US" altLang="zh-CN" sz="2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FA2DA-1504-5C2D-9EB3-1907B5C4E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09" y="1130969"/>
            <a:ext cx="5527368" cy="3456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829C2-51FE-7473-ED3F-94C7E7F80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308" y="1171074"/>
            <a:ext cx="5249779" cy="3369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2F5E2-39CD-7915-6077-6CB3F9259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096" y="4802448"/>
            <a:ext cx="2648051" cy="161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55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545F3-D567-45A1-6308-5D8A41571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98C82C3-3579-9483-6C6A-DFDE12125170}"/>
              </a:ext>
            </a:extLst>
          </p:cNvPr>
          <p:cNvSpPr txBox="1"/>
          <p:nvPr/>
        </p:nvSpPr>
        <p:spPr>
          <a:xfrm>
            <a:off x="3152274" y="796266"/>
            <a:ext cx="830179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66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说明</a:t>
            </a:r>
            <a:endParaRPr lang="en-US" altLang="zh-CN" sz="32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关于课程：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14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日开始，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每两周一次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，美国东部时间礼拜五晚上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7:20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，希望在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9:00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前结束。一共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次课，估计在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月底结束。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关于信仰、书籍和语言：我是基督徒，但是这个读书会不问家庭成分、宗教信仰 ；我推荐给大家读的书不能保证是基督徒写的；我使用的语言尽可能让所有的人听得懂。 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要读的书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FC76D6-A3A5-1654-2704-6B23EBC02E2E}"/>
              </a:ext>
            </a:extLst>
          </p:cNvPr>
          <p:cNvSpPr/>
          <p:nvPr/>
        </p:nvSpPr>
        <p:spPr>
          <a:xfrm>
            <a:off x="5959642" y="5085348"/>
            <a:ext cx="1900989" cy="593557"/>
          </a:xfrm>
          <a:prstGeom prst="down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4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4882718" y="390617"/>
            <a:ext cx="2911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给女儿推荐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63F02-7F99-4A57-8DDC-E3707128A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34" y="1282735"/>
            <a:ext cx="4565904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43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4145872" y="807868"/>
            <a:ext cx="746612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本书内容概览</a:t>
            </a:r>
            <a:r>
              <a:rPr lang="en-US" altLang="zh-CN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知识</a:t>
            </a:r>
            <a:r>
              <a:rPr lang="en-US" altLang="zh-CN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</a:p>
          <a:p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我感动后行动</a:t>
            </a:r>
            <a:r>
              <a:rPr lang="en-US" altLang="zh-CN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4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愿望）</a:t>
            </a:r>
            <a:endParaRPr lang="en-US" altLang="zh-CN" sz="4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4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我怎么去实践</a:t>
            </a:r>
            <a:r>
              <a:rPr lang="en-US" altLang="zh-CN" sz="4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sz="4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技能）</a:t>
            </a:r>
            <a:endParaRPr lang="en-US" sz="5400" dirty="0">
              <a:solidFill>
                <a:srgbClr val="FF0000"/>
              </a:solidFill>
            </a:endParaRPr>
          </a:p>
          <a:p>
            <a:endParaRPr lang="en-US" altLang="zh-CN" sz="48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“学必有用于世，始名为学。”我怎样起而行？</a:t>
            </a:r>
            <a:br>
              <a:rPr lang="en-US" altLang="zh-CN" sz="54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04152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4438836" y="745725"/>
            <a:ext cx="587701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我的人生蜕变三部曲</a:t>
            </a:r>
            <a:endParaRPr lang="en-US" altLang="zh-CN" sz="36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一，据理力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争，针锋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相对。 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二，停止争吵，无言以对。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三，壮志凌云，以善胜恶。</a:t>
            </a:r>
            <a:endParaRPr lang="zh-CN" altLang="en-US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75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675355" y="958787"/>
            <a:ext cx="79188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人的秉性是“自以为是”，否则很难进行思考。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但是，我们的偏见和短视，与生俱来。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我们还下意识</a:t>
            </a:r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潜意识地为别人设定一个标准。当对方不能达标时，我们就感到失望，会埋怨，会生气。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最初参加读书会学习的时候，我还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是抱怨、指责。</a:t>
            </a:r>
            <a:endParaRPr lang="zh-CN" altLang="en-US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546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666478" y="390617"/>
            <a:ext cx="792775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但是，埋怨、指责解决不了问题。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后来逐渐明白的一个道理。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只要是人，其内心深处都应该有相同的属性：喜欢被肯定、接纳、认可、称赞。估计没有人天生就喜欢被否定、责备和批评。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079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4429958" y="745725"/>
            <a:ext cx="587701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我的人生蜕变三部曲</a:t>
            </a:r>
            <a:endParaRPr lang="en-US" altLang="zh-CN" sz="36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一，据理力争，争锋相对。 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二，停止争吵，无言以对。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b="0" i="0" dirty="0">
                <a:solidFill>
                  <a:schemeClr val="tx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三，壮志凌云，以善胜恶。</a:t>
            </a:r>
            <a:endParaRPr lang="zh-CN" altLang="en-US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52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2672179" y="168676"/>
            <a:ext cx="8708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知道了对抗解决不了，又没有别的良方。</a:t>
            </a:r>
            <a:endParaRPr lang="en-US" altLang="zh-CN" sz="36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那就选择沉默、蔑视，闷在心里。闷多久？</a:t>
            </a:r>
            <a:endParaRPr lang="en-US" altLang="zh-CN" sz="36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29248-3251-4B0F-A400-1DBF0212E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392" y="1596481"/>
            <a:ext cx="3662398" cy="45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04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835153" y="328474"/>
            <a:ext cx="769694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冷战的伤害也是巨大的。我对此，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不甘心。自问：读的书，听的道都没有用？以至于怀疑这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红旗到底还能打多久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proactive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reactive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的选择常常叩击我的灵魂，促人醒悟：外面的唇枪舌剑、蔑视冷漠，不一定是真正的战斗。最真实、最本质的征战是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内心深处的人性冲突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。那里有疯狂与理性、仇恨与饶恕的较量。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   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解决之道？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63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932808" y="603682"/>
            <a:ext cx="73773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需要勇气和力量改变能改变之事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平静、泰然地接受不能改变之事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哪些是能改变的事啊？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自我：从语言、性情、脾气到行为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哪些是不能改变的事呢？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宁移三江水，不动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道人心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137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4429958" y="745725"/>
            <a:ext cx="587701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我的人生蜕变三部曲</a:t>
            </a:r>
            <a:endParaRPr lang="en-US" altLang="zh-CN" sz="36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一，据理力争，争锋相对。 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二，停止争吵，无言以对。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b="0" i="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三，壮志凌云，以善胜恶。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7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9DD3F-764C-6C9F-51DE-EB4DB805B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88C9A8-4181-9FBA-3375-11FDB72D9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622" y="473242"/>
            <a:ext cx="7573284" cy="57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45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338004" y="142043"/>
            <a:ext cx="816745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在承受了无数的失落寂寞、心灰意冷、困苦挣扎后，我终于看见信心的曙光。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原因是有了认识上的飞跃，列举：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，我认识到我有思想的盲区</a:t>
            </a:r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最重要的一步</a:t>
            </a:r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，我愿意、敢于面对自己的内心世界。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，我着手修炼</a:t>
            </a:r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inner peace(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内心平静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内功，学会慢慢控制自己的情绪，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特别是在受到伤害时。</a:t>
            </a:r>
          </a:p>
        </p:txBody>
      </p:sp>
    </p:spTree>
    <p:extLst>
      <p:ext uri="{BB962C8B-B14F-4D97-AF65-F5344CB8AC3E}">
        <p14:creationId xmlns:p14="http://schemas.microsoft.com/office/powerpoint/2010/main" val="2685760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ng Fu Panda 2  Inner peace">
            <a:hlinkClick r:id="" action="ppaction://media"/>
            <a:extLst>
              <a:ext uri="{FF2B5EF4-FFF2-40B4-BE49-F238E27FC236}">
                <a16:creationId xmlns:a16="http://schemas.microsoft.com/office/drawing/2014/main" id="{A320A538-1ECB-43B1-9981-656E9C8C1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120" y="1664898"/>
            <a:ext cx="10125927" cy="4146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4DE17-E071-4B93-BEDA-682AD4F66B9B}"/>
              </a:ext>
            </a:extLst>
          </p:cNvPr>
          <p:cNvSpPr txBox="1"/>
          <p:nvPr/>
        </p:nvSpPr>
        <p:spPr>
          <a:xfrm>
            <a:off x="3160450" y="541538"/>
            <a:ext cx="8247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怎样获得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inner peace(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内心安宁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？师傅说：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1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3BDF2-822C-AEAB-32B9-8E5D7ED22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F3650A9-93EB-B03E-AD49-7ED0689BBEB3}"/>
              </a:ext>
            </a:extLst>
          </p:cNvPr>
          <p:cNvSpPr txBox="1"/>
          <p:nvPr/>
        </p:nvSpPr>
        <p:spPr>
          <a:xfrm>
            <a:off x="3728620" y="736847"/>
            <a:ext cx="789224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我没有住在洞穴里打坐，但像师傅一样，也有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no pain, no gain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的经历。我除了面对外面生活、工作的压力外，还要面对内心的挣扎：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，我要否定老我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对一个自以为是的人来说，很难！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，我要饶恕</a:t>
            </a:r>
            <a:r>
              <a:rPr lang="zh-CN" altLang="en-US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忍让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对一个不依不饶的人来说，很难！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，我要有勇气不顾脸面，不在乎尴尬。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(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对一个死要面子的人来说，很难！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8619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755254" y="461640"/>
            <a:ext cx="786561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我无数次怀疑，无数次不想再坚持，无数次想放弃 </a:t>
            </a:r>
            <a:r>
              <a:rPr lang="en-US" altLang="zh-CN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……</a:t>
            </a:r>
          </a:p>
          <a:p>
            <a:endParaRPr lang="en-US" altLang="zh-CN" sz="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好几年的经历、磨练和思考，没有时间在这里细讲，我只说通过善用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proactive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，从中悟出的道理：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我不能放弃内功的修炼，因为我意识到虽然艰辛，但其实是一个祝福。何以见得？原因是第一，我率先洞察事物，明白道理。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先知先觉者是不是都有不同寻常的历练，其中往往免不了孤寂呢？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6311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2574524" y="390617"/>
            <a:ext cx="926828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第二，明白道理后，我内心不再有抗拒、抵触的情结，我解除了负隅顽抗的武装后，我就脱离了压制和捆绑，我心自由！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最幸福的人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2DD13-0A21-4ACE-BBF4-03BD8E706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735" y="2389487"/>
            <a:ext cx="4015666" cy="301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0D8326-2753-4D1A-B168-B5E4238F99E8}"/>
              </a:ext>
            </a:extLst>
          </p:cNvPr>
          <p:cNvSpPr txBox="1"/>
          <p:nvPr/>
        </p:nvSpPr>
        <p:spPr>
          <a:xfrm flipH="1">
            <a:off x="6809171" y="2308194"/>
            <a:ext cx="479394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飞机在万米高空的云端之上时，下面即使是乌云密布，但上面可以是阳光普照。</a:t>
            </a:r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再举一个例子：一个两三岁的孩子冒犯了你，你大概不会计较；原因是什么呢？你们之间差距太大。如何他是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13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岁，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30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岁了？情况就会不一样了吧？原因是差距大大缩小了。但是，我们可以通过学习，操练，成长，极大地提升自己，把差距拉得很大，很大。</a:t>
            </a:r>
            <a:r>
              <a:rPr lang="zh-C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无论处卑贱，处丰富，或有余，或缺乏，随事随在，都得了秘诀。</a:t>
            </a:r>
            <a:endParaRPr lang="en-US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21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AF484B-CADB-428E-BD07-FCC8CAC3F6D1}"/>
              </a:ext>
            </a:extLst>
          </p:cNvPr>
          <p:cNvSpPr txBox="1"/>
          <p:nvPr/>
        </p:nvSpPr>
        <p:spPr>
          <a:xfrm>
            <a:off x="3240351" y="248576"/>
            <a:ext cx="8487051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Be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Proactive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文言版</a:t>
            </a:r>
            <a:endParaRPr lang="en-US" altLang="zh-CN" sz="36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14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 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留侯论</a:t>
            </a:r>
            <a:endParaRPr lang="en-US" altLang="zh-CN" sz="36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b="1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14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        </a:t>
            </a:r>
            <a:r>
              <a:rPr lang="zh-CN" alt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苏轼</a:t>
            </a:r>
            <a:endParaRPr lang="en-US" altLang="zh-CN" sz="2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古之所谓豪杰之士者，必有过人之节。人情有所不能忍者，匹夫见辱，拔剑而起，挺身而斗，此不足为勇也。 天下有大勇者，卒然临之而不惊，无故加之而不怒；此其所挟持者甚大，而其志甚远也。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sushi">
            <a:hlinkClick r:id="" action="ppaction://media"/>
            <a:extLst>
              <a:ext uri="{FF2B5EF4-FFF2-40B4-BE49-F238E27FC236}">
                <a16:creationId xmlns:a16="http://schemas.microsoft.com/office/drawing/2014/main" id="{FB4A46C0-FF0D-4954-B08F-74D30F0F1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6935" y="52352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97EA1-BA4C-4D59-CF7A-9ACC0332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21DB41-4783-2414-0709-F77C37383F66}"/>
              </a:ext>
            </a:extLst>
          </p:cNvPr>
          <p:cNvSpPr txBox="1"/>
          <p:nvPr/>
        </p:nvSpPr>
        <p:spPr>
          <a:xfrm>
            <a:off x="4756330" y="2831355"/>
            <a:ext cx="3119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8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End</a:t>
            </a:r>
          </a:p>
        </p:txBody>
      </p:sp>
    </p:spTree>
    <p:extLst>
      <p:ext uri="{BB962C8B-B14F-4D97-AF65-F5344CB8AC3E}">
        <p14:creationId xmlns:p14="http://schemas.microsoft.com/office/powerpoint/2010/main" val="3394016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A2818-21CD-027A-9163-AC0703635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9AFF11B-8981-EA69-4872-E671ED70255E}"/>
              </a:ext>
            </a:extLst>
          </p:cNvPr>
          <p:cNvSpPr txBox="1"/>
          <p:nvPr/>
        </p:nvSpPr>
        <p:spPr>
          <a:xfrm>
            <a:off x="3272589" y="796265"/>
            <a:ext cx="875898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66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回顾</a:t>
            </a:r>
            <a:endParaRPr lang="en-US" altLang="zh-CN" sz="32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正好是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年前 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(2005) 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的早春二月</a:t>
            </a:r>
            <a:r>
              <a:rPr lang="en-US" altLang="zh-CN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……</a:t>
            </a:r>
          </a:p>
          <a:p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    《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高效能人士的七个习惯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                         </a:t>
            </a:r>
          </a:p>
          <a:p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The 7 Habits of Highly Effective People by Stephen R. Covey</a:t>
            </a:r>
          </a:p>
          <a:p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   (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此书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1989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年出版，以下简称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七个习惯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》) 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</a:p>
          <a:p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</a:t>
            </a:r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FBD16-6872-3A58-EADF-FE44079E9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14" y="962526"/>
            <a:ext cx="2594968" cy="394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7365-5419-43EB-1C4D-062486AD0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69DF8F9-C792-B8BE-5032-C82CA305F9D7}"/>
              </a:ext>
            </a:extLst>
          </p:cNvPr>
          <p:cNvSpPr txBox="1"/>
          <p:nvPr/>
        </p:nvSpPr>
        <p:spPr>
          <a:xfrm>
            <a:off x="3272589" y="796265"/>
            <a:ext cx="87589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66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缘起</a:t>
            </a:r>
            <a:endParaRPr lang="en-US" altLang="zh-CN" sz="32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1600" b="1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年了，为什么还要“卷土重来”呢？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两个字总结：使命。展开来说，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，我看到周围有这方面的需求；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，我觉得有价值和意义，值得去做；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，我乐意，并充满激情。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6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F113A-DE1E-C535-0DD3-FBA48D27C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9FF79D-9C8F-72F4-6B1E-E758E94D4B79}"/>
              </a:ext>
            </a:extLst>
          </p:cNvPr>
          <p:cNvSpPr txBox="1"/>
          <p:nvPr/>
        </p:nvSpPr>
        <p:spPr>
          <a:xfrm>
            <a:off x="2791326" y="737938"/>
            <a:ext cx="887128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提示</a:t>
            </a:r>
            <a:r>
              <a:rPr lang="en-US" altLang="zh-CN" sz="32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醒</a:t>
            </a:r>
            <a:r>
              <a:rPr lang="en-US" altLang="zh-CN" sz="3200" b="1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endParaRPr lang="en-US" altLang="zh-CN" sz="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本次的读书会只安排了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周，除非有奇迹出现，我们的思维、习性等可能不会有惊天动地的变化。为什么呢？就我个人的经历而言，这将是一个比较慢的过程，而且会有反复。原因是，既成的价值观、世界观总是</a:t>
            </a:r>
            <a:r>
              <a:rPr lang="zh-CN" altLang="en-US" sz="3200" b="1" dirty="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先入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为主</a:t>
            </a:r>
            <a:r>
              <a:rPr lang="zh-CN" altLang="en-US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！</a:t>
            </a:r>
            <a:r>
              <a:rPr lang="en-US" altLang="zh-CN" sz="32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67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C2C4-55BF-22E9-355C-1BAC4B408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1E3E7-50CC-B781-65CC-8B7A9A8DD7E1}"/>
              </a:ext>
            </a:extLst>
          </p:cNvPr>
          <p:cNvSpPr txBox="1"/>
          <p:nvPr/>
        </p:nvSpPr>
        <p:spPr>
          <a:xfrm>
            <a:off x="2951747" y="721895"/>
            <a:ext cx="836595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一个大学教授去找一个禅师求问禅学的事。那位禅师给教授上茶。他将茶注满他的杯子，跟著继续倾注。教授着急地望著已经满溢的杯子，直到不能控制自己，就说：“已经满泻了，不要再继续了！” </a:t>
            </a:r>
            <a:endParaRPr lang="en-US" altLang="zh-CN" sz="2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CN" altLang="en-US" sz="8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     禅师说：“就像这个杯子，你充满著自已既成的观念与偏见。除非你先倒空自己，否则我又怎能教你有关禅的道理呢？” </a:t>
            </a:r>
          </a:p>
          <a:p>
            <a:endParaRPr lang="en-US" altLang="zh-CN" sz="32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0742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46A56-6E43-7664-055A-FB45C766F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FEBE51-338A-AD0E-FB3A-EA340541D9AC}"/>
              </a:ext>
            </a:extLst>
          </p:cNvPr>
          <p:cNvSpPr txBox="1"/>
          <p:nvPr/>
        </p:nvSpPr>
        <p:spPr>
          <a:xfrm>
            <a:off x="2999874" y="802106"/>
            <a:ext cx="7628021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3200" dirty="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既然这么难？为什么要做呢？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14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我的人生经历告诉我，不做，更难！原因在后面讲。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8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       怎么做？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206950"/>
      </p:ext>
    </p:extLst>
  </p:cSld>
  <p:clrMapOvr>
    <a:masterClrMapping/>
  </p:clrMapOvr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0</TotalTime>
  <Words>3945</Words>
  <Application>Microsoft Office PowerPoint</Application>
  <PresentationFormat>Widescreen</PresentationFormat>
  <Paragraphs>282</Paragraphs>
  <Slides>46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楷体</vt:lpstr>
      <vt:lpstr>楷体</vt:lpstr>
      <vt:lpstr>Arial</vt:lpstr>
      <vt:lpstr>Segoe Print</vt:lpstr>
      <vt:lpstr>Times New Roman</vt:lpstr>
      <vt:lpstr>Nature Illustration 16x9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开始讲《高效能人士的七个习惯》                                                                                        The 7 Habits of Highly Effective People by Stephen R. Covey                                 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2013-12-27T19:16:46Z</dcterms:created>
  <dcterms:modified xsi:type="dcterms:W3CDTF">2025-02-15T02:51:39Z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